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71" r:id="rId3"/>
    <p:sldId id="356" r:id="rId4"/>
    <p:sldId id="272" r:id="rId5"/>
    <p:sldId id="269" r:id="rId6"/>
    <p:sldId id="461" r:id="rId7"/>
    <p:sldId id="273" r:id="rId8"/>
    <p:sldId id="274" r:id="rId9"/>
    <p:sldId id="462" r:id="rId10"/>
    <p:sldId id="438" r:id="rId11"/>
    <p:sldId id="463" r:id="rId12"/>
    <p:sldId id="464" r:id="rId13"/>
    <p:sldId id="482" r:id="rId14"/>
    <p:sldId id="483" r:id="rId15"/>
    <p:sldId id="270" r:id="rId16"/>
    <p:sldId id="460" r:id="rId17"/>
    <p:sldId id="275" r:id="rId18"/>
    <p:sldId id="276" r:id="rId19"/>
    <p:sldId id="467" r:id="rId20"/>
    <p:sldId id="468" r:id="rId21"/>
    <p:sldId id="469" r:id="rId22"/>
    <p:sldId id="280" r:id="rId23"/>
    <p:sldId id="281" r:id="rId24"/>
    <p:sldId id="439" r:id="rId25"/>
    <p:sldId id="437" r:id="rId26"/>
    <p:sldId id="294" r:id="rId27"/>
    <p:sldId id="450" r:id="rId28"/>
    <p:sldId id="470" r:id="rId29"/>
    <p:sldId id="484" r:id="rId30"/>
    <p:sldId id="472" r:id="rId31"/>
    <p:sldId id="485" r:id="rId32"/>
    <p:sldId id="474" r:id="rId33"/>
    <p:sldId id="552" r:id="rId34"/>
    <p:sldId id="476" r:id="rId35"/>
    <p:sldId id="553" r:id="rId36"/>
    <p:sldId id="554" r:id="rId37"/>
    <p:sldId id="555" r:id="rId38"/>
    <p:sldId id="290" r:id="rId39"/>
    <p:sldId id="477" r:id="rId40"/>
    <p:sldId id="478" r:id="rId41"/>
    <p:sldId id="479" r:id="rId42"/>
    <p:sldId id="556" r:id="rId43"/>
    <p:sldId id="557" r:id="rId44"/>
    <p:sldId id="558" r:id="rId45"/>
    <p:sldId id="559" r:id="rId46"/>
    <p:sldId id="560" r:id="rId47"/>
    <p:sldId id="561" r:id="rId48"/>
    <p:sldId id="562" r:id="rId49"/>
    <p:sldId id="563" r:id="rId50"/>
    <p:sldId id="564" r:id="rId51"/>
    <p:sldId id="566" r:id="rId52"/>
    <p:sldId id="565" r:id="rId53"/>
    <p:sldId id="567" r:id="rId54"/>
    <p:sldId id="494" r:id="rId55"/>
    <p:sldId id="495" r:id="rId56"/>
    <p:sldId id="496" r:id="rId57"/>
    <p:sldId id="481" r:id="rId58"/>
    <p:sldId id="497" r:id="rId59"/>
    <p:sldId id="433" r:id="rId60"/>
    <p:sldId id="498" r:id="rId61"/>
    <p:sldId id="499" r:id="rId62"/>
    <p:sldId id="500" r:id="rId63"/>
    <p:sldId id="501" r:id="rId64"/>
    <p:sldId id="502" r:id="rId65"/>
    <p:sldId id="503" r:id="rId66"/>
    <p:sldId id="507" r:id="rId67"/>
    <p:sldId id="548" r:id="rId68"/>
    <p:sldId id="516" r:id="rId69"/>
    <p:sldId id="533" r:id="rId70"/>
    <p:sldId id="522" r:id="rId71"/>
    <p:sldId id="524" r:id="rId72"/>
    <p:sldId id="540" r:id="rId73"/>
    <p:sldId id="527" r:id="rId74"/>
    <p:sldId id="451" r:id="rId7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3827" autoAdjust="0"/>
  </p:normalViewPr>
  <p:slideViewPr>
    <p:cSldViewPr>
      <p:cViewPr>
        <p:scale>
          <a:sx n="86" d="100"/>
          <a:sy n="86" d="100"/>
        </p:scale>
        <p:origin x="-660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8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Математика</a:t>
            </a:r>
            <a:r>
              <a:rPr lang="ru-RU" dirty="0"/>
              <a:t>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Русский язык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dLbls>
          <c:showPercent val="1"/>
        </c:dLbls>
      </c:pie3DChart>
    </c:plotArea>
    <c:legend>
      <c:legendPos val="t"/>
      <c:layout/>
    </c:legend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FBAFE9-356B-4960-9253-62292982BF26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618E0A-DBA9-43E2-95B9-0C4A17359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F2DC-4C69-4916-BC91-808F9AFD94B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B977C8-5917-44A5-AB73-C8E6637A564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58273-45ED-49CE-9E53-A83467A6B10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D710B-7290-49CD-91EE-E36E404ED32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C3F09-C01D-424C-B35E-DFA61797E23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E10F0-CBBA-4DFB-B6F0-CF99F462A4C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FEE0F-571F-42EF-AC60-1FFD7CD21D2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C7A26-4782-4627-8A50-05F9C958E05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DF80E-BF2E-4F73-BC1F-BE22608726FA}" type="slidenum">
              <a:rPr lang="ru-RU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D8CFE8-DD90-423C-A163-7042DE02B480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DD6D05-B362-4611-A648-AA3146780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C128-D0D4-44D9-B0D5-03AB3D1CCB57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8621-1A84-46B7-9747-DEFBCD77F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7495-E171-458F-94E6-1D44E40B31E8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9356-59C4-455D-8E16-836DD258A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D151-DE02-4506-B1C2-3AC8BF777EC7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D286-D188-4A21-BF67-8400477AA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9A069E-5244-4A67-ADB4-7C8121C67191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D953B1-3B53-4746-A2B1-B51BD7B5C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2F1E96-C5DE-4A07-8692-9CA0600D6D74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40283B-D393-46AD-8073-5BF0063C6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7CD49-20F3-41A8-8D03-7C89745C84DA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E794B-6AB5-406F-89C2-AE37502D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43983-12CA-476C-93EB-D1C1EAE979EB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2801B6-6CDB-41B8-9350-8B60EC5EC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D52B-153C-4331-97E4-2B79B7D23201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581D-380D-4572-B5C7-6E95829D7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625E4-DEB2-45C5-8364-A843824BD379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B758F0-BC4D-4B1B-8A46-32DBF822B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66AB5E-8AE5-479A-8CC2-3D16B940A525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F9E32A-7D4A-494F-988A-D2F5299B9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46C0BB-D41A-43B6-AA94-9EDDD494C35D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9E9020A-9A4F-477B-A1B2-1097F476F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3" r:id="rId2"/>
    <p:sldLayoutId id="2147485008" r:id="rId3"/>
    <p:sldLayoutId id="2147485009" r:id="rId4"/>
    <p:sldLayoutId id="2147485010" r:id="rId5"/>
    <p:sldLayoutId id="2147485011" r:id="rId6"/>
    <p:sldLayoutId id="2147485004" r:id="rId7"/>
    <p:sldLayoutId id="2147485012" r:id="rId8"/>
    <p:sldLayoutId id="2147485013" r:id="rId9"/>
    <p:sldLayoutId id="2147485005" r:id="rId10"/>
    <p:sldLayoutId id="2147485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3.xls"/><Relationship Id="rId5" Type="http://schemas.openxmlformats.org/officeDocument/2006/relationships/oleObject" Target="../embeddings/__________Microsoft_Office_Excel2.xls"/><Relationship Id="rId4" Type="http://schemas.openxmlformats.org/officeDocument/2006/relationships/oleObject" Target="../embeddings/__________Microsoft_Office_Excel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ousoh23belovo@yandex.ru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11300" y="1752600"/>
            <a:ext cx="7632700" cy="29725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ПУБЛИЧНЫЙ  ДОКЛАД 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</a:t>
            </a:r>
            <a:r>
              <a:rPr lang="ru-RU" sz="2800" b="0" i="1" smtClean="0">
                <a:latin typeface="Times New Roman" pitchFamily="18" charset="0"/>
                <a:cs typeface="Times New Roman" pitchFamily="18" charset="0"/>
              </a:rPr>
              <a:t>общеобразовательного </a:t>
            </a:r>
            <a:r>
              <a:rPr lang="ru-RU" sz="2800" b="0" i="1" smtClean="0">
                <a:latin typeface="Times New Roman" pitchFamily="18" charset="0"/>
                <a:cs typeface="Times New Roman" pitchFamily="18" charset="0"/>
              </a:rPr>
              <a:t>учреждения</a:t>
            </a:r>
            <a:br>
              <a:rPr lang="ru-RU" sz="2800" b="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«Основная общеобразовательная </a:t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школа № 23 города  Белово»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Кемеровской области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2018  - 2019 учебный год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54587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условия для качественной реализации основных образовательных программ начального и основного общего образования;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Повысить эффективность использования метода проектов при организации урочной и внеурочной деятельности обучающихся;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качественное прохождение промежуточной и итоговой аттестации учащихся;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Содействовать расширению компетенций педагогов в соответствии с требованиями профессионального стандарта;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Усилить роль семьи в воспитании и обучении детей, активнее привлекать родителей к организации учебно-воспитательного процесса;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 учащихся потребность в здоровом образе жизни, формировать их гражданскую сознательность.</a:t>
            </a:r>
          </a:p>
          <a:p>
            <a:pPr marL="452437" indent="-342900" algn="just">
              <a:buFont typeface="Wingdings 3" pitchFamily="18" charset="2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571625"/>
          <a:ext cx="8534400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</a:tblGrid>
              <a:tr h="1000125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0012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- 2018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- 2019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00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00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49762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 1 августа 2015 года количество учащихся по школе  составило  353  чел. (включая будущих первоклассников)</a:t>
            </a:r>
          </a:p>
          <a:p>
            <a:pPr algn="ctr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 1 августа 2016 года количество учащихся по школе  составило  373  чел. (включая будущих первоклассников)</a:t>
            </a:r>
          </a:p>
          <a:p>
            <a:pPr algn="ctr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 1 сентября 2017 года количество учащихся по школе составило 381 чел. (включая будущих первоклассников)</a:t>
            </a:r>
          </a:p>
          <a:p>
            <a:pPr algn="ctr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 1 сентября 2018 года количество учащихся по школе составило 401 чел. (включая будущих первоклассников)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altLang="ru-RU" sz="24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Сравнительный анализ контингента учащихся по учебным годам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32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010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9141" name="Group 469"/>
          <p:cNvGraphicFramePr>
            <a:graphicFrameLocks noGrp="1"/>
          </p:cNvGraphicFramePr>
          <p:nvPr/>
        </p:nvGraphicFramePr>
        <p:xfrm>
          <a:off x="179388" y="1484313"/>
          <a:ext cx="8748714" cy="3859213"/>
        </p:xfrm>
        <a:graphic>
          <a:graphicData uri="http://schemas.openxmlformats.org/drawingml/2006/table">
            <a:tbl>
              <a:tblPr/>
              <a:tblGrid>
                <a:gridCol w="897312"/>
                <a:gridCol w="1046960"/>
                <a:gridCol w="1420647"/>
                <a:gridCol w="897312"/>
                <a:gridCol w="916223"/>
                <a:gridCol w="728848"/>
                <a:gridCol w="1046864"/>
                <a:gridCol w="897751"/>
                <a:gridCol w="896797"/>
              </a:tblGrid>
              <a:tr h="2690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Категория учащихся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многодетных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малообеспеченных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опекаемых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инвалиды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«группы риска»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семей находящихся в социально-опасном положении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Учащиеся состоящие на ВШУ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Учащиеся  (семьи учащихся) состоящие на учете в ПДН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31.06.2017г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 учащихся (13,4%)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 учащихся (14,2%)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(2,7%)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(2,7%)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учащихся (1,6%)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учащихся (4,9%)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учащихся (0,8%)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01.09.2017г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43ученика (11,5%)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 ученика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(11,7%)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учащихся (3,2%)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учащихся (3,2%)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учащихся (3,4%)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учащихся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(1,6 %)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31.06.2018г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43ученика (11,5%)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 ученика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(11,7%)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учащихся (3,2%)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учащихся (3,2%)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учащихся (3,4%)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ученика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(1,1 %)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31.06.2019г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41ученика (10,5%)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 ученика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(12,3%)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учащихся (3,1%)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учащихся (3,1%)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учащихся (4,8%)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семей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(1,3 %)</a:t>
                      </a:r>
                    </a:p>
                  </a:txBody>
                  <a:tcPr marL="91443" marR="9144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портрет </a:t>
            </a:r>
          </a:p>
          <a:p>
            <a:pPr algn="ctr">
              <a:defRPr/>
            </a:pP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ООШ №23 города Белово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3805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</a:rPr>
              <a:t>Ежегодно учащимся из многодетных, малообеспеченных семей, учащихся состоящих на разных уровнях внутри школьного учета оказывается материальная помощь при подготовке к началу нового учебного года, при организации бесплатного льготного питания, организации летнего отдыха и временной занятости в летний период.</a:t>
            </a: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</a:rPr>
              <a:t>Для подготовки к началу 2018 – 2019 учебного года в рамках областной акции «Первое сентября каждому школьнику» была оказана материальная помощь троим учащимся из многодетных и малообеспеченных семей на сумму 5000 рублей.</a:t>
            </a: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</a:rPr>
              <a:t>29 учащихся школы из многодетных, малообеспеченных семей и социально-опасных семей состоящих на учете в ПДН получили новогодние подарки в рамках акции «Подарок Деда Мороза».</a:t>
            </a: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</a:rPr>
              <a:t>С 01.06.2019 года четверо учащихся состоящих на ВШУ были временно трудоустроены в МБОУ ООШ №23 города Белово («Трудовая бригада»).</a:t>
            </a: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</a:rPr>
              <a:t>Так же в течение июня 2019 года 50 обучающихся  были организованы для оздоровления в летнем лагере МБОУ ООШ №23 города Белово.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697663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Меры социальной поддержки учащихся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состоящих на внутришкольном учете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509746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alt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Организационная структура управления образовательного учреждения направлена на создание единого образовательного коллектива единомышленников.</a:t>
            </a:r>
            <a:endParaRPr lang="ru-RU" altLang="ru-RU" sz="180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1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Управление школой осуществляется на основе гласности, демократии, самоуправления, взаимодействия с общественностью.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altLang="ru-RU" sz="1600" smtClean="0"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управления  ОУ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375" y="765175"/>
            <a:ext cx="1441450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063" y="3500438"/>
            <a:ext cx="208756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Детское самоуправление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484313"/>
            <a:ext cx="1800225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Управляющий совет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8538" y="1484313"/>
            <a:ext cx="2087562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Педагогический  совет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313" y="2636838"/>
            <a:ext cx="3311525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собрание трудового коллектива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484313"/>
            <a:ext cx="43211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</a:t>
            </a:r>
            <a:r>
              <a:rPr lang="ru-RU" dirty="0"/>
              <a:t>ктора по УВР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989138"/>
            <a:ext cx="43211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ВР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492375"/>
            <a:ext cx="43211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АХР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997200"/>
            <a:ext cx="43211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БЖ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581525"/>
            <a:ext cx="1439863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 «Радуга</a:t>
            </a:r>
            <a:r>
              <a:rPr lang="ru-RU" dirty="0"/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588" y="4508500"/>
            <a:ext cx="15843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ДЮО «Поколение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388" y="4076700"/>
            <a:ext cx="1871662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Методический совет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8538" y="4076700"/>
            <a:ext cx="2159000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объединения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288" y="0"/>
            <a:ext cx="82804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управления  ОУ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altLang="ru-RU" sz="1600" smtClean="0">
                <a:latin typeface="Times New Roman" pitchFamily="18" charset="0"/>
              </a:rPr>
              <a:t>		Эффективное функционирование образовательного учреждения возможно только при наличии четкой и спланированной системы управления.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600" smtClean="0">
                <a:latin typeface="Times New Roman" pitchFamily="18" charset="0"/>
              </a:rPr>
              <a:t>   Наша школа – сложное высокоорганизованное учреждение, управление которым строится на четких принципах единомыслия и самоуправления.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600" smtClean="0">
                <a:latin typeface="Times New Roman" pitchFamily="18" charset="0"/>
              </a:rPr>
              <a:t>  Постоянно действующим органом управления учреждением является </a:t>
            </a:r>
            <a:r>
              <a:rPr lang="ru-RU" altLang="ru-RU" sz="1600" b="1" smtClean="0">
                <a:latin typeface="Times New Roman" pitchFamily="18" charset="0"/>
              </a:rPr>
              <a:t>Педагогический совет</a:t>
            </a:r>
            <a:r>
              <a:rPr lang="ru-RU" altLang="ru-RU" sz="1600" smtClean="0">
                <a:latin typeface="Times New Roman" pitchFamily="18" charset="0"/>
              </a:rPr>
              <a:t>, заседания которого проходят один раз в четверть. Производственные вопросы и вопросы текущей педагогической деятельности рассматриваются на </a:t>
            </a:r>
            <a:r>
              <a:rPr lang="ru-RU" altLang="ru-RU" sz="1600" b="1" smtClean="0">
                <a:latin typeface="Times New Roman" pitchFamily="18" charset="0"/>
              </a:rPr>
              <a:t>совещаниях при директоре</a:t>
            </a:r>
            <a:r>
              <a:rPr lang="ru-RU" altLang="ru-RU" sz="1600" smtClean="0">
                <a:latin typeface="Times New Roman" pitchFamily="18" charset="0"/>
              </a:rPr>
              <a:t>. Научно-методическую работу координирует </a:t>
            </a:r>
            <a:r>
              <a:rPr lang="ru-RU" altLang="ru-RU" sz="1600" b="1" smtClean="0">
                <a:latin typeface="Times New Roman" pitchFamily="18" charset="0"/>
              </a:rPr>
              <a:t>Методический совет.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600" smtClean="0">
                <a:latin typeface="Times New Roman" pitchFamily="18" charset="0"/>
              </a:rPr>
              <a:t>   Вопросы организационного характера решаются </a:t>
            </a:r>
            <a:r>
              <a:rPr lang="ru-RU" altLang="ru-RU" sz="1600" b="1" smtClean="0">
                <a:latin typeface="Times New Roman" pitchFamily="18" charset="0"/>
              </a:rPr>
              <a:t>общим собранием трудового коллектива</a:t>
            </a:r>
            <a:r>
              <a:rPr lang="ru-RU" altLang="ru-RU" sz="1600" smtClean="0">
                <a:latin typeface="Times New Roman" pitchFamily="18" charset="0"/>
              </a:rPr>
              <a:t> образовательного учреждения. Функционирует и ведет активную работу </a:t>
            </a:r>
            <a:r>
              <a:rPr lang="ru-RU" altLang="ru-RU" sz="1600" b="1" smtClean="0">
                <a:latin typeface="Times New Roman" pitchFamily="18" charset="0"/>
              </a:rPr>
              <a:t>профсоюзный комитет</a:t>
            </a:r>
            <a:r>
              <a:rPr lang="ru-RU" altLang="ru-RU" sz="1600" smtClean="0">
                <a:latin typeface="Times New Roman" pitchFamily="18" charset="0"/>
              </a:rPr>
              <a:t>, осуществляющий общественный контроль соблюдения трудового законодательства.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600" smtClean="0">
                <a:latin typeface="Times New Roman" pitchFamily="18" charset="0"/>
              </a:rPr>
              <a:t>  В школе работает </a:t>
            </a:r>
            <a:r>
              <a:rPr lang="ru-RU" altLang="ru-RU" sz="1600" b="1" smtClean="0">
                <a:latin typeface="Times New Roman" pitchFamily="18" charset="0"/>
              </a:rPr>
              <a:t>Управляющий совет,</a:t>
            </a:r>
            <a:r>
              <a:rPr lang="ru-RU" altLang="ru-RU" sz="1600" smtClean="0">
                <a:latin typeface="Times New Roman" pitchFamily="18" charset="0"/>
              </a:rPr>
              <a:t>  который является некоммерческой организацией самоуправления широкой общественности, созданной Учредителем школы, педагогами, учениками и родителями, т.е. гражданами, заинтересованными во всесторонней помощи, поддержке и содействии образовательному учреждению во всех сферах его деятельности. </a:t>
            </a:r>
            <a:r>
              <a:rPr lang="ru-RU" altLang="ru-RU" sz="1600" b="1" smtClean="0">
                <a:latin typeface="Times New Roman" pitchFamily="18" charset="0"/>
              </a:rPr>
              <a:t>Классные  родительские комитеты  </a:t>
            </a:r>
            <a:r>
              <a:rPr lang="ru-RU" altLang="ru-RU" sz="1600" smtClean="0">
                <a:latin typeface="Times New Roman" pitchFamily="18" charset="0"/>
              </a:rPr>
              <a:t>активно сотрудничают со школой по вопросам оказания помощи в воспитании и обучении учащихся.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600" smtClean="0">
                <a:latin typeface="Times New Roman" pitchFamily="18" charset="0"/>
              </a:rPr>
              <a:t>   Одной из составляющих структуры управления школой является </a:t>
            </a:r>
            <a:r>
              <a:rPr lang="ru-RU" altLang="ru-RU" sz="1600" b="1" smtClean="0">
                <a:latin typeface="Times New Roman" pitchFamily="18" charset="0"/>
              </a:rPr>
              <a:t>орган ученического самоуправления</a:t>
            </a:r>
            <a:r>
              <a:rPr lang="ru-RU" altLang="ru-RU" sz="1600" smtClean="0">
                <a:latin typeface="Times New Roman" pitchFamily="18" charset="0"/>
              </a:rPr>
              <a:t> – детская общественная организация «Поколение </a:t>
            </a:r>
            <a:r>
              <a:rPr lang="en-US" altLang="ru-RU" sz="1600" smtClean="0">
                <a:latin typeface="Times New Roman" pitchFamily="18" charset="0"/>
              </a:rPr>
              <a:t>NEXT</a:t>
            </a:r>
            <a:r>
              <a:rPr lang="ru-RU" altLang="ru-RU" sz="1600" smtClean="0">
                <a:latin typeface="Times New Roman" pitchFamily="18" charset="0"/>
              </a:rPr>
              <a:t>», деятельность которой осуществляется через Совет актива учащихся школы.</a:t>
            </a:r>
          </a:p>
          <a:p>
            <a:pPr>
              <a:buFont typeface="Wingdings 3" pitchFamily="18" charset="2"/>
              <a:buNone/>
            </a:pPr>
            <a:endParaRPr lang="ru-RU" altLang="ru-RU" sz="16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54587"/>
          </a:xfrm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МБОУ ООШ №23 города Белово сотрудничает со следующими учреждениями: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 3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Управление образования Администрации Беловского городского округа,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ДПО (ПК)С «Информационно-методический центр города Белово»,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ГОУ СПО 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медицинский колледж», 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ГОУ СПО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политехнический колледж»,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ООО  «Шахта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Культурный  центр «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Беловское городское отделение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Кемеровского регионального общественного движения «Ветераны Комсомола»,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Совет ветеранов ООО  «Шахта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Кемеровской региональной общественной организации ветеранов войны и труда «Ветеран»,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Спортивный комплекс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ДОД Детская школа искусств №12,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ДОД Детская художественная школа №3,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МДОУ «Детский  сад №31 «Зайчик»,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МДОУ «Детский сад №57 «Никитка»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/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/>
          </a:p>
          <a:p>
            <a:pPr algn="ctr">
              <a:buFont typeface="Wingdings 3" pitchFamily="18" charset="2"/>
              <a:buNone/>
              <a:defRPr/>
            </a:pPr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1704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alt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altLang="ru-RU" sz="140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школе работает высококвалифицированный педагогический коллектив, обладающий достаточно высоким потенциалом для решения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 организации и повышения качества учебно-воспитательного процесса</a:t>
            </a:r>
            <a:r>
              <a:rPr lang="ru-RU" alt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8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Кадровое обеспечение образовательного процесса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857375"/>
          <a:ext cx="8135938" cy="4826004"/>
        </p:xfrm>
        <a:graphic>
          <a:graphicData uri="http://schemas.openxmlformats.org/drawingml/2006/table">
            <a:tbl>
              <a:tblPr/>
              <a:tblGrid>
                <a:gridCol w="7488634">
                  <a:extLst>
                    <a:ext uri="{9D8B030D-6E8A-4147-A177-3AD203B41FA5}"/>
                  </a:extLst>
                </a:gridCol>
                <a:gridCol w="647304">
                  <a:extLst>
                    <a:ext uri="{9D8B030D-6E8A-4147-A177-3AD203B41FA5}"/>
                  </a:extLst>
                </a:gridCol>
              </a:tblGrid>
              <a:tr h="49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педагогов (включая директора и заместителей  по УВР,  ВР, БЖ)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знаком «Отличник народного просвещения»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777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нагрудным знаком «Почетный работник общего образования РФ»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 медалью   «За   достойное   воспитание   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 (педагогическое)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4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(педагогическое)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высшую квалификационную категорию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4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первую квалификационную категорию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Прошли аттестацию на соответствие занимаемой должности учитель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 имеют  квалификационной категории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64096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176">
                  <a:extLst>
                    <a:ext uri="{9D8B030D-6E8A-4147-A177-3AD203B41FA5}"/>
                  </a:extLst>
                </a:gridCol>
                <a:gridCol w="1141784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характеристика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школы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 портрет ОУ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управления образовательным учреждением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партнерство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Кадровое обеспечение образовательного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Учебно-материальная база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реализации качественного образования и развития личности обучающихся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успеваемости за 3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ГИА 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33сл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ДОКЛАДА-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Диаграмма 8"/>
          <p:cNvGraphicFramePr>
            <a:graphicFrameLocks/>
          </p:cNvGraphicFramePr>
          <p:nvPr/>
        </p:nvGraphicFramePr>
        <p:xfrm>
          <a:off x="1331913" y="188913"/>
          <a:ext cx="6686550" cy="3305175"/>
        </p:xfrm>
        <a:graphic>
          <a:graphicData uri="http://schemas.openxmlformats.org/presentationml/2006/ole">
            <p:oleObj spid="_x0000_s28674" r:id="rId4" imgW="6687892" imgH="3304318" progId="Excel.Chart.8">
              <p:embed/>
            </p:oleObj>
          </a:graphicData>
        </a:graphic>
      </p:graphicFrame>
      <p:graphicFrame>
        <p:nvGraphicFramePr>
          <p:cNvPr id="28675" name="Диаграмма 9"/>
          <p:cNvGraphicFramePr>
            <a:graphicFrameLocks/>
          </p:cNvGraphicFramePr>
          <p:nvPr/>
        </p:nvGraphicFramePr>
        <p:xfrm>
          <a:off x="0" y="3429000"/>
          <a:ext cx="4932363" cy="3716338"/>
        </p:xfrm>
        <a:graphic>
          <a:graphicData uri="http://schemas.openxmlformats.org/presentationml/2006/ole">
            <p:oleObj spid="_x0000_s28675" r:id="rId5" imgW="4932091" imgH="3712786" progId="Excel.Chart.8">
              <p:embed/>
            </p:oleObj>
          </a:graphicData>
        </a:graphic>
      </p:graphicFrame>
      <p:graphicFrame>
        <p:nvGraphicFramePr>
          <p:cNvPr id="28676" name="Диаграмма 11"/>
          <p:cNvGraphicFramePr>
            <a:graphicFrameLocks/>
          </p:cNvGraphicFramePr>
          <p:nvPr/>
        </p:nvGraphicFramePr>
        <p:xfrm>
          <a:off x="3708400" y="3500438"/>
          <a:ext cx="5435600" cy="3357562"/>
        </p:xfrm>
        <a:graphic>
          <a:graphicData uri="http://schemas.openxmlformats.org/presentationml/2006/ole">
            <p:oleObj spid="_x0000_s28676" r:id="rId6" imgW="5438103" imgH="335918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4533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Анализируя вышеперечисленные данные, следует отметить что в МБОУ ООШ №23 города Белово работает высококвалифицированный педагогический коллектив (70,4% педагогов имеют квалификационную категорию). Средний возраст педагогов нашего образовательного учреждения составляет  48,8 лет. Достаточно высокий уровень квалификации педагогов, отсутствие текучести кадров позволяет коллективу стабильно  работать и решать учебно-воспитательные задачи.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 итогам аттестации в 2018-2019 учебном году получили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высшую квалификационную категорию : Зайцева О.А., учитель истории,  Брызгалова А.В. учитель информатики;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первую квалификационную категорию получили : Соболева Е.Д., учитель начальных классов.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табильный высококвалифицированный педагогический коллектив школы обладает большим потенциалом  для реализации воспитательно-образовательных программ и внедрения инновационных проектов с целью повышения качества образования и подготовки учащихся к успешной социализации после окончания образовательного учреждения.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11333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altLang="ru-RU" sz="2400" b="1" dirty="0" smtClean="0"/>
              <a:t>В МБОУ ООШ №23 города Белово   - 17  учебных кабинетов:</a:t>
            </a:r>
            <a:endParaRPr lang="ru-RU" altLang="ru-RU" sz="2400" dirty="0" smtClean="0"/>
          </a:p>
          <a:p>
            <a:pPr algn="just">
              <a:buFont typeface="Wingdings 3" pitchFamily="18" charset="2"/>
              <a:buNone/>
            </a:pPr>
            <a:r>
              <a:rPr lang="ru-RU" altLang="ru-RU" sz="1800" dirty="0" smtClean="0"/>
              <a:t>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 кабинета начальных классов, 2 кабинет русского языка, 1 кабинет математики, 1 компьютерный класс, 1 кабинет истории и обществознания, 1 кабинет географии и биологии (с лабораторией), 1 кабинет физики  (с лабораторией), 1 кабинет химии (с лабораторией), 2 кабинета  иностранного языка, 1 кабинет музыки и ИЗО, кабинет технологии для девочек , учебная мастерская для мальчиков.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Имеется столовая на 80 посадочных мест, библиотека (число книг – 5893, научно-педагогической и методической литературы – 600, фонд учебников – 2474),   медицинский кабинет – 1, учительская – 1, административных кабинетов – 4.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Имеется спортивный зал и спортивная площадка, предназначенная для игры в мини-футбол, гимнастический турник, спортивные   лабиринт и  лестница.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В школе создан кабинет  технической поддержки учебного процесса,  который оснащен мобильным компьютерным классом  и интерактивным комплексом.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Помещения оснащены компьютерной техникой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библиотека – 1 компьютер, административный блок – 3 компьютера  и  2-ноутбука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кабинете  информатики – 8 компьютеров, ноутбук, 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проектор. 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Все компьютеры  в компьютерном классе  подключены к локальной сети и имеют выход в Интернет.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 3" pitchFamily="18" charset="2"/>
              <a:buNone/>
            </a:pPr>
            <a:endParaRPr lang="ru-RU" alt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материальная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база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457825"/>
          </a:xfrm>
        </p:spPr>
        <p:txBody>
          <a:bodyPr/>
          <a:lstStyle/>
          <a:p>
            <a:pPr algn="just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Все учебные кабинеты оснащены ТСО, в наличии УМК по всем предметам; ведется работа по усилению учебно-материальной базы кабинетов обществознания, истории, географии, биологии, химии,  физики, спортивного зала.  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Компьютерный класс, новая ученическая мебель,  лабораторное оборудование в кабинетах химии, физики, биологии, информатики, способствуют обеспечению доступности качественного образования. 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школе имеется также три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немеловые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доски, два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проектора, которые используется как  для проведения уроков, так и для организации конференций, родительских собраний, классных часов и т.д. 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Благодаря добровольным пожертвованиям родителей произведен косметический ремонт учебных кабинетов, частичный ремонт1 этажа, пристройки, обеденного зала, питьевого режима, фасада здания.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База школьной библиотеки позволяет на 89%обеспечить учебниками учащихся МБОУ ООШ №23 города Белово. </a:t>
            </a:r>
          </a:p>
          <a:p>
            <a:pPr algn="just">
              <a:spcBef>
                <a:spcPct val="0"/>
              </a:spcBef>
            </a:pPr>
            <a:endParaRPr lang="ru-RU" altLang="ru-RU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школе имеется лицензированный медицинский блок (серия ЛО № 0006197), состоящий из смотрового и процедурного кабинетов, оснащенный современной медицинской техникой: ионизатором воздуха, передвижным кварцем, стерилизатором, ростомером, аппаратом «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Ротта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», тонометром, весами электронными и т.д.</a:t>
            </a:r>
            <a:r>
              <a:rPr lang="ru-RU" altLang="ru-RU" sz="2800" dirty="0" smtClean="0"/>
              <a:t> </a:t>
            </a:r>
          </a:p>
          <a:p>
            <a:pPr>
              <a:buFont typeface="Wingdings 3" pitchFamily="18" charset="2"/>
              <a:buNone/>
            </a:pPr>
            <a:endParaRPr lang="ru-RU" altLang="ru-RU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Лицензия на осуществление медицинской деятельности</a:t>
            </a:r>
          </a:p>
        </p:txBody>
      </p:sp>
      <p:pic>
        <p:nvPicPr>
          <p:cNvPr id="33795" name="Picture 2" descr="E:\лицензия мед.jpg"/>
          <p:cNvPicPr>
            <a:picLocks noChangeAspect="1" noChangeArrowheads="1"/>
          </p:cNvPicPr>
          <p:nvPr/>
        </p:nvPicPr>
        <p:blipFill>
          <a:blip r:embed="rId2" cstate="print"/>
          <a:srcRect l="952" t="2695" r="6189" b="3368"/>
          <a:stretch>
            <a:fillRect/>
          </a:stretch>
        </p:blipFill>
        <p:spPr bwMode="auto">
          <a:xfrm>
            <a:off x="1476375" y="1484313"/>
            <a:ext cx="32194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E:\лицензия мед2.jpg"/>
          <p:cNvPicPr>
            <a:picLocks noChangeAspect="1" noChangeArrowheads="1"/>
          </p:cNvPicPr>
          <p:nvPr/>
        </p:nvPicPr>
        <p:blipFill>
          <a:blip r:embed="rId3" cstate="print"/>
          <a:srcRect l="4761" t="5052" r="6665" b="4715"/>
          <a:stretch>
            <a:fillRect/>
          </a:stretch>
        </p:blipFill>
        <p:spPr bwMode="auto">
          <a:xfrm>
            <a:off x="4787900" y="1484313"/>
            <a:ext cx="32527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3863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ru-RU" altLang="ru-RU" sz="1600" b="1" dirty="0" smtClean="0"/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Пищеблок школы оборудован специализированными устройствами: мармитами для первых блюд и вторых блюд, холодильниками,  морозильной камерой, кухонной посудой,  ваннами в цехах пищеблока,  производственными столами, посудомоечной  машиной, холодильными шкафами для хранения овощей.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Из средств федеральной субсидии «Модернизация региональной системы образования» школа приобрела мобильный компьютерный класс.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 средства субвенций: в спортивный зал приобретены два спортивных комплекса, гимнастическое бревно, два мата,  приобретены парты и стулья в кабинет начальных классов, столы и стулья в обеденный зал,  в  компьютерный класс – 3 системных блока (5 обновлены запчастями),   4 телевизора, 4 системных блока  (для начальных классов); произведены работы по проведению локальной сети.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 средства спонсоров:  произведен косметический ремонт лестниц школы, кабинета №1, установлена входная калитка, установлен козырек над входной дверью, отремонтировано  крыльцо.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 средства местного бюджета (по предписанию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): в обеденном зале  проведен ремонт   холодного и горячего  водоснабжения, пол выстлан керамической плиткой,  установлены 2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электрополотенца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, отремонтирован пол в цехах столовой, установлена раковина в варочном цехе (работы производил ООО «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БелРемСервис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», директор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Шмонин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И.А.).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рамках программы социального партнерства между ООО «Шахта «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Грамотеинская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» и МБОУ ООШ №23 города Белово планируется  открыть школьный музей, именную аудиторию, оснастить спортивный зал школы и т.д. 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530850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 пищеблоке школы имеются: мармит для вторых и первых блюд, холодильники, холодильные витрины,  морозильная камера, кухонная посуда,  ванны в цеха пищеблока, производственные столы,  посудомоечная машина,  протирочная машина, водонагреватели ,духовой шкаф. </a:t>
            </a: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На средства субвенций: приобретены парты и стулья в кабинет географии и биологии, компьютерный класс – 2 системных блока (3 обновлены запчастями), 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проектор  и системный блок  (для кабинета географии и биологии); немелованная доска для кабинета физики, изо, английского языка произведены работы по проведению сети интернет в кабинет физики.</a:t>
            </a: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На средства спонсоров: произведены работы по оштукатуриванию и выравниванию стен, отремонтирован пол в кабинете №1 и установлен мемориал «Никто не забыт, ничто не забыто» на территории  школы.</a:t>
            </a: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На средства местного бюджета (по предписанию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): в актовом зале (2 этаж) проведен ремонт   пола и системы отопления, установлены пластиковые окна (работы производил ООО «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БелРемСервис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», директор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Шмонин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И.А.). 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1"/>
          <p:cNvSpPr>
            <a:spLocks noGrp="1"/>
          </p:cNvSpPr>
          <p:nvPr>
            <p:ph idx="1"/>
          </p:nvPr>
        </p:nvSpPr>
        <p:spPr>
          <a:xfrm>
            <a:off x="323850" y="692150"/>
            <a:ext cx="8640763" cy="5314950"/>
          </a:xfrm>
        </p:spPr>
        <p:txBody>
          <a:bodyPr/>
          <a:lstStyle/>
          <a:p>
            <a:pPr marL="1588" indent="195263" algn="just">
              <a:buFont typeface="Wingdings 3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Выдвинутая Президентом России Д.А. Медведевым 5 ноября 2008 г. национальная образовательная инициатива «Наша новая школа», легла в основу национальной образовательной стратегии на период до 2020 года. Школа стала приоритетной сферой государственного развития. Одним из основных направлений  модернизации образования  школы является система  оценки качества знаний.</a:t>
            </a:r>
          </a:p>
          <a:p>
            <a:pPr marL="73025" indent="827088" algn="just">
              <a:buFont typeface="Wingdings 3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Решая поставленные задачи, педагогический коллектив школы стремится создать систему обучения, обеспечивающую развитие каждого ученика в соответствии со склонностями, интересами и возможностями. Для этого, прежде всего, обеспечивается преемственность дошкольного и школьного (начального, основного) образования. </a:t>
            </a:r>
          </a:p>
          <a:p>
            <a:pPr marL="85725" indent="814388" algn="just">
              <a:buFont typeface="Wingdings 3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школе реализуются: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1. Основная образовательная программа начального общего образования 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Основная образовательная программа основного общего образования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Программы для общеобразовательных учреждений. Используются  рабочие программы  элективных курсов в 8-9-х классах и курсах по выбору в 2-9 классах.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109537" indent="0" algn="just">
              <a:buFont typeface="Wingdings 3" pitchFamily="18" charset="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397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реализации качественного образования и развития личности учащихся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/>
          <p:cNvSpPr>
            <a:spLocks noGrp="1"/>
          </p:cNvSpPr>
          <p:nvPr>
            <p:ph idx="1"/>
          </p:nvPr>
        </p:nvSpPr>
        <p:spPr>
          <a:xfrm>
            <a:off x="250825" y="620713"/>
            <a:ext cx="8713788" cy="5256212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altLang="ru-RU" sz="1600" smtClean="0">
                <a:latin typeface="Times New Roman" pitchFamily="18" charset="0"/>
              </a:rPr>
              <a:t>	Весь учебный материал, предусмотренный программами, в т.ч. практическая часть, изучен в полном объеме, соблюдается последовательность в изучении в том порядке, который определен в календарно-тематическом планировании по каждому предмету. 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Анализ уровня учебных достижений учащихся МБОУ ООШ № 23 города Белово показал, что на конец учебного года освоили образовательные программы 325 учащихся, что составляет 97%. Качественная успеваемость по школе повысилась на 4,7 % и составила 47,7%. Допущены к государственной (итоговой) аттестации за курс основной школы  - 37 учащихся 9 класса, 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1 человек не допущен к государственной (итоговой) аттестации 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успеваемости по школе за последние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</a:t>
            </a:r>
            <a:r>
              <a:rPr lang="ru-RU" sz="2400" b="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3000375"/>
          <a:ext cx="8280399" cy="2833688"/>
        </p:xfrm>
        <a:graphic>
          <a:graphicData uri="http://schemas.openxmlformats.org/drawingml/2006/table">
            <a:tbl>
              <a:tblPr/>
              <a:tblGrid>
                <a:gridCol w="2509212">
                  <a:extLst>
                    <a:ext uri="{9D8B030D-6E8A-4147-A177-3AD203B41FA5}"/>
                  </a:extLst>
                </a:gridCol>
                <a:gridCol w="1923729"/>
                <a:gridCol w="1923729"/>
                <a:gridCol w="1923729"/>
              </a:tblGrid>
              <a:tr h="681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4" marR="673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  <a:defRPr/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7314" marR="673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  <a:defRPr/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2017 - 2018</a:t>
                      </a:r>
                    </a:p>
                  </a:txBody>
                  <a:tcPr marL="67314" marR="673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  <a:defRPr/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2018 - 2019</a:t>
                      </a:r>
                    </a:p>
                  </a:txBody>
                  <a:tcPr marL="67314" marR="673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170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(общая успеваемость)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4" marR="673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99,2 %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Переведены условно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и 3 классы)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обучающихся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класса оставлены на повторное обучение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4" marR="673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Переведены условно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(2, 3, 4 классы)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человека 9 класса оставлены на осень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4" marR="673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Переведены условно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человек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(2, 4 классы),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человека (7,8 классы)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человек не допущен до ГИА,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человек 9 класса оставлены на осень</a:t>
                      </a:r>
                    </a:p>
                  </a:txBody>
                  <a:tcPr marL="67314" marR="673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445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 (качественная успеваемость)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4" marR="673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46,4%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4" marR="673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43 %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4" marR="673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47,7%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4" marR="673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04664"/>
          <a:ext cx="86409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0583">
                  <a:extLst>
                    <a:ext uri="{9D8B030D-6E8A-4147-A177-3AD203B41FA5}"/>
                  </a:extLst>
                </a:gridCol>
                <a:gridCol w="880377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выпускников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участия школьников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олимпиадах, конкурсах, конференциях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воспитательной работы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питания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29600" cy="5040316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/>
                  </a:extLst>
                </a:gridCol>
                <a:gridCol w="1028700">
                  <a:extLst>
                    <a:ext uri="{9D8B030D-6E8A-4147-A177-3AD203B41FA5}"/>
                  </a:extLst>
                </a:gridCol>
                <a:gridCol w="1028700">
                  <a:extLst>
                    <a:ext uri="{9D8B030D-6E8A-4147-A177-3AD203B41FA5}"/>
                  </a:extLst>
                </a:gridCol>
                <a:gridCol w="1028700">
                  <a:extLst>
                    <a:ext uri="{9D8B030D-6E8A-4147-A177-3AD203B41FA5}"/>
                  </a:extLst>
                </a:gridCol>
                <a:gridCol w="1028700">
                  <a:extLst>
                    <a:ext uri="{9D8B030D-6E8A-4147-A177-3AD203B41FA5}"/>
                  </a:extLst>
                </a:gridCol>
                <a:gridCol w="1028700">
                  <a:extLst>
                    <a:ext uri="{9D8B030D-6E8A-4147-A177-3AD203B41FA5}"/>
                  </a:extLst>
                </a:gridCol>
                <a:gridCol w="1028700">
                  <a:extLst>
                    <a:ext uri="{9D8B030D-6E8A-4147-A177-3AD203B41FA5}"/>
                  </a:extLst>
                </a:gridCol>
                <a:gridCol w="1028700">
                  <a:extLst>
                    <a:ext uri="{9D8B030D-6E8A-4147-A177-3AD203B41FA5}"/>
                  </a:extLst>
                </a:gridCol>
              </a:tblGrid>
              <a:tr h="74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Аттестовано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Отличников (из них круглых)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Хорошистов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отличников и хорошистов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успев.,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успев.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уч-ся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перев)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общей успев.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(7)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(7)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6(5)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3(3)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4(3)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3(2)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2(1)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47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34(28)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8135" algn="l"/>
                          <a:tab pos="410210" algn="ctr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Успеваемость учащихся по школе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125538"/>
          <a:ext cx="8137526" cy="443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65">
                  <a:extLst>
                    <a:ext uri="{9D8B030D-6E8A-4147-A177-3AD203B41FA5}"/>
                  </a:extLst>
                </a:gridCol>
                <a:gridCol w="2064387">
                  <a:extLst>
                    <a:ext uri="{9D8B030D-6E8A-4147-A177-3AD203B41FA5}"/>
                  </a:extLst>
                </a:gridCol>
                <a:gridCol w="2064387">
                  <a:extLst>
                    <a:ext uri="{9D8B030D-6E8A-4147-A177-3AD203B41FA5}"/>
                  </a:extLst>
                </a:gridCol>
                <a:gridCol w="2064387">
                  <a:extLst>
                    <a:ext uri="{9D8B030D-6E8A-4147-A177-3AD203B41FA5}"/>
                  </a:extLst>
                </a:gridCol>
              </a:tblGrid>
              <a:tr h="41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2016 - 2017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2017 - 2018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2017 - 2018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учащихся на конец учебного года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(без 1-х классов 305)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1-х классов 323)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1-х классов 335)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53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(16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 чел.)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(22 чел.)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199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 классы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(13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(11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(12 чел.)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79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 чел.)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 чел.)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45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Губернаторские стипендиаты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(28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(25 чел.)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(28 чел.)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9992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успеваемости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Отличники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15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965" name="Object 232"/>
          <p:cNvGraphicFramePr>
            <a:graphicFrameLocks/>
          </p:cNvGraphicFramePr>
          <p:nvPr/>
        </p:nvGraphicFramePr>
        <p:xfrm>
          <a:off x="4305300" y="1793875"/>
          <a:ext cx="4565650" cy="3302000"/>
        </p:xfrm>
        <a:graphic>
          <a:graphicData uri="http://schemas.openxmlformats.org/presentationml/2006/ole">
            <p:oleObj spid="_x0000_s40965" r:id="rId6" imgW="4566300" imgH="3304318" progId="">
              <p:embed/>
            </p:oleObj>
          </a:graphicData>
        </a:graphic>
      </p:graphicFrame>
      <p:graphicFrame>
        <p:nvGraphicFramePr>
          <p:cNvPr id="40966" name="Object 233"/>
          <p:cNvGraphicFramePr>
            <a:graphicFrameLocks/>
          </p:cNvGraphicFramePr>
          <p:nvPr/>
        </p:nvGraphicFramePr>
        <p:xfrm>
          <a:off x="323850" y="1412875"/>
          <a:ext cx="8351838" cy="3384550"/>
        </p:xfrm>
        <a:graphic>
          <a:graphicData uri="http://schemas.openxmlformats.org/presentationml/2006/ole">
            <p:oleObj spid="_x0000_s40966" r:id="rId7" imgW="4499238" imgH="3304318" progId="">
              <p:embed/>
            </p:oleObj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0825" y="1196975"/>
          <a:ext cx="8642350" cy="987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16"/>
                <a:gridCol w="945260"/>
                <a:gridCol w="945260"/>
                <a:gridCol w="945260"/>
                <a:gridCol w="1008277"/>
                <a:gridCol w="1404148"/>
                <a:gridCol w="1944529"/>
              </a:tblGrid>
              <a:tr h="35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  оценка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7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73,6%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89,4%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63,6%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86,3%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35,3%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94,1%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82,6%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90,9%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36,8%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73,6%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22,2%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94,4%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7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80,9%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95,2%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36,3%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77,2%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52,6%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15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Окружающий мир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84,2%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40,9%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18,1%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78,9%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92,8%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29,1%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988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endParaRPr lang="ru-RU" altLang="ru-RU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818673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895427"/>
                <a:gridCol w="895427"/>
                <a:gridCol w="895427"/>
                <a:gridCol w="955122"/>
                <a:gridCol w="1330123"/>
                <a:gridCol w="1842017"/>
              </a:tblGrid>
              <a:tr h="136543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66,6%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84,2%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057" name="Содержимое 5"/>
          <p:cNvSpPr>
            <a:spLocks noGrp="1"/>
          </p:cNvSpPr>
          <p:nvPr>
            <p:ph sz="quarter" idx="4"/>
          </p:nvPr>
        </p:nvSpPr>
        <p:spPr>
          <a:xfrm>
            <a:off x="8604250" y="1444625"/>
            <a:ext cx="46038" cy="37131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algn="ctr">
              <a:buFont typeface="Wingdings 3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pPr algn="ctr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Первичные результаты  государственной  итоговой  аттестации выпускников основной школы за 2018 – 2019 учебный год 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196975"/>
          <a:ext cx="8280400" cy="4313303"/>
        </p:xfrm>
        <a:graphic>
          <a:graphicData uri="http://schemas.openxmlformats.org/drawingml/2006/table">
            <a:tbl>
              <a:tblPr/>
              <a:tblGrid>
                <a:gridCol w="1512445">
                  <a:extLst>
                    <a:ext uri="{9D8B030D-6E8A-4147-A177-3AD203B41FA5}"/>
                  </a:extLst>
                </a:gridCol>
                <a:gridCol w="1308936">
                  <a:extLst>
                    <a:ext uri="{9D8B030D-6E8A-4147-A177-3AD203B41FA5}"/>
                  </a:extLst>
                </a:gridCol>
                <a:gridCol w="610293">
                  <a:extLst>
                    <a:ext uri="{9D8B030D-6E8A-4147-A177-3AD203B41FA5}"/>
                  </a:extLst>
                </a:gridCol>
                <a:gridCol w="888907">
                  <a:extLst>
                    <a:ext uri="{9D8B030D-6E8A-4147-A177-3AD203B41FA5}"/>
                  </a:extLst>
                </a:gridCol>
                <a:gridCol w="575656">
                  <a:extLst>
                    <a:ext uri="{9D8B030D-6E8A-4147-A177-3AD203B41FA5}"/>
                  </a:extLst>
                </a:gridCol>
                <a:gridCol w="504024">
                  <a:extLst>
                    <a:ext uri="{9D8B030D-6E8A-4147-A177-3AD203B41FA5}"/>
                  </a:extLst>
                </a:gridCol>
                <a:gridCol w="576028">
                  <a:extLst>
                    <a:ext uri="{9D8B030D-6E8A-4147-A177-3AD203B41FA5}"/>
                  </a:extLst>
                </a:gridCol>
                <a:gridCol w="576028">
                  <a:extLst>
                    <a:ext uri="{9D8B030D-6E8A-4147-A177-3AD203B41FA5}"/>
                  </a:extLst>
                </a:gridCol>
                <a:gridCol w="936045">
                  <a:extLst>
                    <a:ext uri="{9D8B030D-6E8A-4147-A177-3AD203B41FA5}"/>
                  </a:extLst>
                </a:gridCol>
                <a:gridCol w="792038">
                  <a:extLst>
                    <a:ext uri="{9D8B030D-6E8A-4147-A177-3AD203B41FA5}"/>
                  </a:extLst>
                </a:gridCol>
              </a:tblGrid>
              <a:tr h="665141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уч-ся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Сдавали  экзамен в форме ОГЭ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качест-ва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выпол-нения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5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7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Быкова С.Ш.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7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Олесько Л.В.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7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Зайцева О.А.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7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Усольцева Ж.Э.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7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Новосельцева И.А.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7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Соковикова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7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Новосельцева И.А.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Корель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Л.И.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b="1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eaLnBrk="1" fontAlgn="t" hangingPunct="1"/>
            <a:endParaRPr lang="ru-RU" altLang="ru-RU" smtClean="0"/>
          </a:p>
          <a:p>
            <a:pPr algn="ctr">
              <a:buFont typeface="Wingdings 3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 государственной  итоговой  аттестации выпускников основной школы за 2018 – 2019 учебный год после пересдачи: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196975"/>
          <a:ext cx="8280400" cy="4313303"/>
        </p:xfrm>
        <a:graphic>
          <a:graphicData uri="http://schemas.openxmlformats.org/drawingml/2006/table">
            <a:tbl>
              <a:tblPr/>
              <a:tblGrid>
                <a:gridCol w="1512445">
                  <a:extLst>
                    <a:ext uri="{9D8B030D-6E8A-4147-A177-3AD203B41FA5}"/>
                  </a:extLst>
                </a:gridCol>
                <a:gridCol w="1308936">
                  <a:extLst>
                    <a:ext uri="{9D8B030D-6E8A-4147-A177-3AD203B41FA5}"/>
                  </a:extLst>
                </a:gridCol>
                <a:gridCol w="610293">
                  <a:extLst>
                    <a:ext uri="{9D8B030D-6E8A-4147-A177-3AD203B41FA5}"/>
                  </a:extLst>
                </a:gridCol>
                <a:gridCol w="888907">
                  <a:extLst>
                    <a:ext uri="{9D8B030D-6E8A-4147-A177-3AD203B41FA5}"/>
                  </a:extLst>
                </a:gridCol>
                <a:gridCol w="575656">
                  <a:extLst>
                    <a:ext uri="{9D8B030D-6E8A-4147-A177-3AD203B41FA5}"/>
                  </a:extLst>
                </a:gridCol>
                <a:gridCol w="504024">
                  <a:extLst>
                    <a:ext uri="{9D8B030D-6E8A-4147-A177-3AD203B41FA5}"/>
                  </a:extLst>
                </a:gridCol>
                <a:gridCol w="576028">
                  <a:extLst>
                    <a:ext uri="{9D8B030D-6E8A-4147-A177-3AD203B41FA5}"/>
                  </a:extLst>
                </a:gridCol>
                <a:gridCol w="576028">
                  <a:extLst>
                    <a:ext uri="{9D8B030D-6E8A-4147-A177-3AD203B41FA5}"/>
                  </a:extLst>
                </a:gridCol>
                <a:gridCol w="936045">
                  <a:extLst>
                    <a:ext uri="{9D8B030D-6E8A-4147-A177-3AD203B41FA5}"/>
                  </a:extLst>
                </a:gridCol>
                <a:gridCol w="792038">
                  <a:extLst>
                    <a:ext uri="{9D8B030D-6E8A-4147-A177-3AD203B41FA5}"/>
                  </a:extLst>
                </a:gridCol>
              </a:tblGrid>
              <a:tr h="665141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уч-ся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Сдавали  экзамен в форме ОГЭ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качест-ва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выпол-нения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5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7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Быкова С.Ш.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7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Олесько Л.В.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7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Зайцева О.А.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7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Усольцева Ж.Э.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7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Новосельцева И.А.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7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Соковикова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7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Новосельцева И.А.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Корель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Л.И.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38"/>
          <a:ext cx="8229600" cy="307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3357586"/>
                <a:gridCol w="2057400"/>
                <a:gridCol w="2057400"/>
              </a:tblGrid>
              <a:tr h="199098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 ГИА-9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набравший по предмету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преподавателя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8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Катаева Елизавета Владимировна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Быкова Светлана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Шарифулловна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об участниках государственной итоговой аттестации по образовательным программам основного общего образования,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набравших максимальные баллы</a:t>
            </a:r>
            <a:endParaRPr lang="ru-RU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599" cy="380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62"/>
                <a:gridCol w="2071702"/>
                <a:gridCol w="983807"/>
                <a:gridCol w="1175657"/>
                <a:gridCol w="1412436"/>
                <a:gridCol w="938878"/>
                <a:gridCol w="1175657"/>
              </a:tblGrid>
              <a:tr h="4572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обучающегося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 и  ИКТ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Безрукова Дарья Валерьевна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Ермолаев Данила Сергеевич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Игнатенко Семен Максимович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Колмогоров Никита Аркадьевич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Коновалов Иван Алексеевич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Коченгина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Алина Александровна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Лукьянова Анастасия Ильинична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Черданцев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Евгени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Андреевич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Чернышов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Илья Сергеевич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выпускников 2019г. - оставшихся на дополнительный период (сентябрь) сдачи ОГЭ.</a:t>
            </a:r>
            <a:endParaRPr lang="ru-RU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marL="0" indent="449263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Анализируя результаты ГИА 2019 г., представленные в таблице, можно сделать следующие выводы:</a:t>
            </a: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снизилось количество неудовлетворительных отметок у учащихся по русскому языку,  отсутствуют неудовлетворительные отметки по химии,  биологии, физике, информатике;</a:t>
            </a: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наиболее востребованными среди предметов по выбору остаются обществознание, информатика;</a:t>
            </a: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усилить контроль за преподаванием предмета география, физика в 2019 – 2020 учебном году.</a:t>
            </a:r>
          </a:p>
          <a:p>
            <a:pPr marL="0" indent="449263" algn="just">
              <a:buFont typeface="Wingdings 3" pitchFamily="18" charset="2"/>
              <a:buNone/>
            </a:pPr>
            <a:endParaRPr lang="ru-RU" alt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/>
            <a:endParaRPr lang="ru-RU" altLang="ru-RU" sz="20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результатов ГИА за 2018– 2019 учебный год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642349" cy="3756026"/>
        </p:xfrm>
        <a:graphic>
          <a:graphicData uri="http://schemas.openxmlformats.org/drawingml/2006/table">
            <a:tbl>
              <a:tblPr/>
              <a:tblGrid>
                <a:gridCol w="2589104">
                  <a:extLst>
                    <a:ext uri="{9D8B030D-6E8A-4147-A177-3AD203B41FA5}"/>
                  </a:extLst>
                </a:gridCol>
                <a:gridCol w="1444364">
                  <a:extLst>
                    <a:ext uri="{9D8B030D-6E8A-4147-A177-3AD203B41FA5}"/>
                  </a:extLst>
                </a:gridCol>
                <a:gridCol w="1584303">
                  <a:extLst>
                    <a:ext uri="{9D8B030D-6E8A-4147-A177-3AD203B41FA5}"/>
                  </a:extLst>
                </a:gridCol>
                <a:gridCol w="1512289">
                  <a:extLst>
                    <a:ext uri="{9D8B030D-6E8A-4147-A177-3AD203B41FA5}"/>
                  </a:extLst>
                </a:gridCol>
                <a:gridCol w="1512289">
                  <a:extLst>
                    <a:ext uri="{9D8B030D-6E8A-4147-A177-3AD203B41FA5}"/>
                  </a:extLst>
                </a:gridCol>
              </a:tblGrid>
              <a:tr h="3715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2017-2018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2018-2019 учебный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71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Качество, % 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Выполнение, % 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Качество, % 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Выполнение, % 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37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37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37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37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/>
                </a:extLst>
              </a:tr>
              <a:tr h="412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37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/>
                </a:extLst>
              </a:tr>
              <a:tr h="37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 ГИА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38687"/>
          </a:xfrm>
        </p:spPr>
        <p:txBody>
          <a:bodyPr/>
          <a:lstStyle/>
          <a:p>
            <a:pPr indent="449263" algn="just">
              <a:spcBef>
                <a:spcPct val="0"/>
              </a:spcBef>
              <a:buFont typeface="Wingdings 3" pitchFamily="18" charset="2"/>
              <a:buNone/>
            </a:pPr>
            <a:r>
              <a:rPr lang="ru-RU" alt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 ООШ № 23 города Белово осуществляет обучение и воспитание учащихся, развивает их способности с учетом  физиологических, психологических, интеллектуальных особенностей, образовательных потребностей, личностных склонностей. Это достигается путем создания благоприятных условий для общеобразовательного, умственного, нравственного и физического развития каждого ребенка. </a:t>
            </a:r>
          </a:p>
          <a:p>
            <a:pPr indent="449263" algn="just">
              <a:spcBef>
                <a:spcPct val="0"/>
              </a:spcBef>
            </a:pPr>
            <a:r>
              <a:rPr lang="ru-RU" altLang="ru-RU" sz="18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Представленный  публичный доклад о проделанной работе за 2018-2019 учебный год подготовлен рабочей группой в составе:  директора школы Валовой Н.Л., председателя управляющего совета </a:t>
            </a:r>
            <a:r>
              <a:rPr lang="ru-RU" altLang="ru-RU" sz="1800" i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Адигамова Р.К., </a:t>
            </a:r>
            <a:r>
              <a:rPr lang="ru-RU" altLang="ru-RU" sz="18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заместителя директора по УВР – Бояндиной В.Г., заместителя директора по УВР Денисенко Н.И., заместителя директора по ВР – Кошкиной Л.В., заместителя директора по АХР Костенковой Е.В.  В работе принимали участие педагоги школы.</a:t>
            </a:r>
          </a:p>
          <a:p>
            <a:pPr indent="449263" algn="just"/>
            <a:r>
              <a:rPr lang="ru-RU" altLang="ru-RU" sz="18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Настоящий публичный отчет предоставляет общественности информацию о деятельности МБОУ ООШ №23 города Белово, её потенциале, условиях функционирования, проблемах развития. В докладе представлены статистические данные, аналитические материалы и мониторинговые исследования.</a:t>
            </a:r>
          </a:p>
          <a:p>
            <a:pPr indent="449263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altLang="ru-RU" sz="2000" smtClean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Wingdings 3" pitchFamily="18" charset="2"/>
              <a:buNone/>
            </a:pPr>
            <a:endParaRPr lang="ru-RU" altLang="ru-RU" sz="18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5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5761038"/>
          </a:xfrm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Сравнивая данные, представленные в  таблице, можно отметить следующее: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русскому языку качественная  успеваемость повысилась с 52,4% до 61% ;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понизилась качественная успеваемость по математике с 76% до 58,3%;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обществознанию качественная успеваемость повысилась с 16,6% до 41%;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физике   качественная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успеваемостьпонизилась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33% до 0 % ;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 информатике качественная успеваемость понизилась с 40 % до 16,6 % ;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биологии повысилась с 0 % до 66,6 %;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химии повысилось с 0% до 40 %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следующем 2019-2020 учебном году следует усилить контроль за подготовкой к государственной итоговой аттестации по математике, информатике, физике, географии, информатике.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социализации выпускников школы.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Выпускники школы в 2018-2019 учебном году - 28 человек:</a:t>
            </a:r>
          </a:p>
          <a:p>
            <a:pPr eaLnBrk="1" hangingPunct="1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поступили в 10 класс – 6 человек</a:t>
            </a:r>
          </a:p>
          <a:p>
            <a:pPr eaLnBrk="1" hangingPunct="1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поступили в ПОО –22 человека 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благоприятные результаты социализации выпускников влияет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работа. В течение года изучались запросы учащихся 8, 9 классов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услуги, проводились индивидуальные и групповые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профконсультации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справочно-информационная работа, беседы.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Согласно плану по профориентации были проведены экскурсии в учебные заведения города Белово; учащиеся посетили  ярмарки профессий, проводимые Центром занятости населения г. Белово, организованы встречи со студентами, бывшими выпускниками школы;  тематические родительские собрания и др.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новом 2019 – 2020учебном году  работа по профориентации будет продолжена. </a:t>
            </a:r>
          </a:p>
          <a:p>
            <a:pPr algn="just" eaLnBrk="1" hangingPunct="1"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  <a:p>
            <a:pPr eaLnBrk="1" hangingPunct="1">
              <a:buFont typeface="Wingdings 3" pitchFamily="18" charset="2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Результаты участия в олимпиадах и конкурсах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981075"/>
          <a:ext cx="8269288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788">
                  <a:extLst>
                    <a:ext uri="{9D8B030D-6E8A-4147-A177-3AD203B41FA5}"/>
                  </a:extLst>
                </a:gridCol>
                <a:gridCol w="3888780">
                  <a:extLst>
                    <a:ext uri="{9D8B030D-6E8A-4147-A177-3AD203B41FA5}"/>
                  </a:extLst>
                </a:gridCol>
                <a:gridCol w="1882720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Куслий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 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Калашников Александр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Гунина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Дарья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Сидоров Александр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Винокуров Никита 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Мочалова Анна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Мучкина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Дорофеев Кирилл 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Адигамова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Амалия 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Башмакова Виктория  6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Кербер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Елизавета  7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Морякова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Екатерина   7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Зарипова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Алена   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Инжуватова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Анастасия 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750" y="1052513"/>
          <a:ext cx="8229600" cy="568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812">
                  <a:extLst>
                    <a:ext uri="{9D8B030D-6E8A-4147-A177-3AD203B41FA5}"/>
                  </a:extLst>
                </a:gridCol>
                <a:gridCol w="3947900">
                  <a:extLst>
                    <a:ext uri="{9D8B030D-6E8A-4147-A177-3AD203B41FA5}"/>
                  </a:extLst>
                </a:gridCol>
                <a:gridCol w="1820888">
                  <a:extLst>
                    <a:ext uri="{9D8B030D-6E8A-4147-A177-3AD203B41FA5}"/>
                  </a:extLst>
                </a:gridCol>
              </a:tblGrid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Чернуха Анастасия  9 «Б»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Ковальчук Лилия  9 «А»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Катаева Елизавета 9 «А»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Яровиков Богдан  2 «Б»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Искандарова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Нелля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 «Б»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Панов Игорь 3 «Б»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Кучин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Никита  3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«Б»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Сапрыкин Стас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 «Б»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Савенкова Валерия 4 «Б»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Ридель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Алина   5 «Б»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Исайкин Егор  6 «А»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Шкарупа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Данила    6 «А»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Попова Вероника    6 «А»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Виктория  6 «А»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участия в олимпиадах и  конкурсах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549275"/>
            <a:ext cx="86423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196975"/>
          <a:ext cx="8229600" cy="497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4361624"/>
                <a:gridCol w="1409360"/>
              </a:tblGrid>
              <a:tr h="29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Брызгалова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Елизаветауровень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7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Хлопотина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Алена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Ситников Антон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7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Братцель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Роман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Шаверина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6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Михайлова Елизавета 6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Берникова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Маргарита 9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Зайферт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  9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Зыкова Ксения 9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Коченгина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Алина 9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Коптелова Мария 9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конкурс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 Медвежонок – 2018»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Ангелина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Кузнецов Алексей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Мучина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Кутергина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Светлана  4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Смакотина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Алла 4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Мучкин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Сергей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олимпиада, 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836613"/>
          <a:ext cx="8534400" cy="577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291"/>
                <a:gridCol w="4570985"/>
                <a:gridCol w="1358124"/>
              </a:tblGrid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Ангелина 2«А»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октябрь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3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Кутергина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Светлана  4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Застрожников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Владислав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октябрь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Калашников Александр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Валов Сергей 7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математике для 5 – 11 классов,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Соболева Алина 5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математике для 5 – 11 классов,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Шкарупа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Данила 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математике для 5 – 11 классов,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Ситников Антон 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математике для 5 – 11 классов,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Камбалин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Данила 6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математике для 5 – 11 классов,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Черданцев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Денис 6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математике для 5 – 11 классов, 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Богомолов Сергей 4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Пустогова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Юлия 4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 Роман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Караваева Милана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Ангелина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Застрожников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Владислав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Соколов Константин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836613"/>
          <a:ext cx="8605838" cy="569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421"/>
                <a:gridCol w="4643280"/>
                <a:gridCol w="1500137"/>
              </a:tblGrid>
              <a:tr h="370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Савенкова Валерия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9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Шнитков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46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Кутергина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Ветров Артем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Масленкин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Степан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Овчинникова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Савин Владислав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Герасимов Павел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 Роман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BRICSMATH.COM -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английскому языку, 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 Роман 2 «Б»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английскому языку, 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Герасимов Павел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английскому языку, 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9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Кутергина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английскому языку, 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Шкарупа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Данила 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 5-9 класс 2018, 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Чурилов Святослав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 5-9 класс 2018, 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Соболева Алина 5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 5-9 класс 2018, 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8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Костенецкий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Артемий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Международные олимпиады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Знанио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музыке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Бронзовый диплом лауреата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Казакова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языку.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Петухов Иван 1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языку.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Бирюкова Валерия 1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языку.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Лужкова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языку.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Панов Игорь 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языку.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836613"/>
          <a:ext cx="8534400" cy="559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855"/>
                <a:gridCol w="4857584"/>
                <a:gridCol w="1142961"/>
              </a:tblGrid>
              <a:tr h="37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 Роман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Афонченкова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Елизавета 2«Б»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0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Мучкин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Сергей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Чупина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Ксения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Ангелина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Савин Владислав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Овчинникова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Мучкина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Белых Алиса 1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Герасимов Павел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Шкарупа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Данила 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Соболева Алина 5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Мокрушина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Васелиса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7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интернет-олимпиада «Солнечный свет» по геометрии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Мокрушина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Васелиса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7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интернет-олимпиада «Солнечный свет» по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геграфии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Застрожников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Владислав  2«Б»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Варвара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февраль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836613"/>
          <a:ext cx="8605838" cy="5542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6"/>
                <a:gridCol w="4845360"/>
                <a:gridCol w="1369492"/>
              </a:tblGrid>
              <a:tr h="37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Панов Игорь 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1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 Роман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4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Братцель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Никита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Зуйкин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Артем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Овчинникова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2«А»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Петухов Иван 1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Стрельцов Егор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Астапков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Матвей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Савин Владислав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Фефилатьев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Иван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Бобрышева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Алиса 3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Панов Игорь 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программированию,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73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программированию,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73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«Заврики» по программированию,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Макеев Александр 3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 олимпиада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программированию, 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английскому языку, март 2019г.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Соболев Роман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английскому языку, март 2019г.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836613"/>
          <a:ext cx="8605838" cy="599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856"/>
                <a:gridCol w="4702490"/>
                <a:gridCol w="1369492"/>
              </a:tblGrid>
              <a:tr h="370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3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3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Ангелина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3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Шнитков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Петухов Иван 1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Бирюкова Валерия 1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Овчинникова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Виктория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Ложкина Альбина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Белогривцева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Светлана 1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Казакова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русскому языку, апрель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Иван 1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«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математике,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Шиповалова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Виолетта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окружающему миру,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окружающему миру,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Казакова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окружающему миру,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Панов Игорь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окружающему миру,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Святобог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2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окружающему миру,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Петухов Иван 1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окружающему миру,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1800" i="1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«Основная общеобразовательная школа №23 города Белово»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расположена по адресу: ул.Лесная, 1б, пгт Грамотеино, г.Белово,  Кемеровская область, 652614, Российская Федерация. </a:t>
            </a:r>
          </a:p>
          <a:p>
            <a:pPr algn="just"/>
            <a:r>
              <a:rPr lang="ru-RU" altLang="ru-RU" sz="1800" i="1" u="sng" smtClean="0">
                <a:latin typeface="Times New Roman" pitchFamily="18" charset="0"/>
                <a:cs typeface="Times New Roman" pitchFamily="18" charset="0"/>
              </a:rPr>
              <a:t>Год создания</a:t>
            </a:r>
            <a:r>
              <a:rPr lang="ru-RU" altLang="ru-RU" sz="1800" i="1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декабрь 1959 г.</a:t>
            </a:r>
          </a:p>
          <a:p>
            <a:pPr algn="just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Работа в школе осуществляется в соответствии с действующим законодательством Российской Федерации, Кемеровской области. Деятельность школы регламентируется ее Уставом и локальными актами. Учредителем является Администрация Беловского городского округа, адрес Учредителя: улица Советская, 21, г. Белово, Кемеровская область.</a:t>
            </a:r>
          </a:p>
          <a:p>
            <a:pPr algn="just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Директор школы – Валова Наталья Леонидовна, тел. 8(38452)68577, </a:t>
            </a:r>
          </a:p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altLang="ru-RU" sz="180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smtClean="0">
                <a:latin typeface="Times New Roman" pitchFamily="18" charset="0"/>
                <a:cs typeface="Times New Roman" pitchFamily="18" charset="0"/>
                <a:hlinkClick r:id="rId2"/>
              </a:rPr>
              <a:t>mousoh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  <a:hlinkClick r:id="rId2"/>
              </a:rPr>
              <a:t>23</a:t>
            </a:r>
            <a:r>
              <a:rPr lang="en-US" altLang="ru-RU" sz="1800" smtClean="0">
                <a:latin typeface="Times New Roman" pitchFamily="18" charset="0"/>
                <a:cs typeface="Times New Roman" pitchFamily="18" charset="0"/>
                <a:hlinkClick r:id="rId2"/>
              </a:rPr>
              <a:t>belovo@yandex.ru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айт: </a:t>
            </a:r>
            <a:r>
              <a:rPr lang="en-US" altLang="ru-RU" sz="1800" b="1" smtClean="0">
                <a:latin typeface="Times New Roman" pitchFamily="18" charset="0"/>
                <a:cs typeface="Times New Roman" pitchFamily="18" charset="0"/>
              </a:rPr>
              <a:t>edubel.ru/?site=0413&amp;uid=301247031250</a:t>
            </a:r>
            <a:r>
              <a:rPr lang="en-US" alt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Школа имеет </a:t>
            </a:r>
            <a:r>
              <a:rPr lang="ru-RU" altLang="ru-RU" sz="1800" i="1" u="sng" smtClean="0">
                <a:latin typeface="Times New Roman" pitchFamily="18" charset="0"/>
                <a:cs typeface="Times New Roman" pitchFamily="18" charset="0"/>
              </a:rPr>
              <a:t>лицензию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на  осуществление образовательной деятельности по образовательным программам  серия А № 0002340  от 27 апреля   2012 года и  </a:t>
            </a:r>
            <a:r>
              <a:rPr lang="ru-RU" altLang="ru-RU" sz="1800" i="1" u="sng" smtClean="0"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№ 2798 от 16.01.2015г.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altLang="ru-RU" sz="1600" smtClean="0">
                <a:solidFill>
                  <a:srgbClr val="FF0000"/>
                </a:solidFill>
              </a:rPr>
              <a:t> </a:t>
            </a:r>
          </a:p>
          <a:p>
            <a:endParaRPr lang="ru-RU" altLang="ru-RU" sz="1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Общая характеристика школы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836613"/>
          <a:ext cx="8820150" cy="539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2"/>
                <a:gridCol w="5112381"/>
                <a:gridCol w="1403597"/>
              </a:tblGrid>
              <a:tr h="37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Макеев Александр 3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окружающему миру,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Бирюкова Валерия 1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олимпиада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окружающему миру, май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языку, март 2019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Казакова Анастасия 5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языку, март 2019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Корнева Валерия 6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языку, март 2019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Ананина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Екатерина 5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по математике для 5 классов, февраль 2019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Гоф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Ефим 5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по математике для 5 классов, февраль 2019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Савина Алина 5»А»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по математике для 5 классов, февраль 2019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Чиндяскина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5»А»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по математике для 5 классов, февраль 2019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Табакова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5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по математике для 5 классов, февраль 2019 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Капустина  Наталья 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по математике для 5 классов, февраль 2019 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Казакова Анастасия 5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Весенняя олимпиада по математике для 5 классов, февраль 2019 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Табакова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5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языку, март 2019г.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Застрожникова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Дарья 5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языку, март 2019г.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Кузнецов Николай 5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языку, март 2019г.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Чиндяскина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Диана 5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английскому языку, март 2019г.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Гоф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Ефим 5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русскому языку, апрель  2019г.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Гунина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Дарья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Космогонка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команде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июнь 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Савенкова Валерия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Космогонка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команде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836613"/>
          <a:ext cx="8605838" cy="446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421"/>
                <a:gridCol w="4428975"/>
                <a:gridCol w="1714442"/>
              </a:tblGrid>
              <a:tr h="370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1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Делева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Тамара 7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Городская выставка декоративно – прикладного и технического творчества «Мир любимых игрушек»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6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Смакотина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Алла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Городская природоохранная акция «Трудно птицам зимовать, надо птицам помогать!» 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январь 2019г.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Пустогова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Юлия 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Коростелева Варвара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Брызгалова Елизавета 2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Городской конкурс творческих работ «Место подвига - Афганистан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Костенецкий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Артемий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1степени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Агапова Мария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Берникова Маргарита 9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Логунова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Анастасия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 конкурс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Сибириада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3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Лыхина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детского рисунка « Мой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папа – Шахтер!»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836613"/>
          <a:ext cx="8605838" cy="5557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421"/>
                <a:gridCol w="4643280"/>
                <a:gridCol w="1500137"/>
              </a:tblGrid>
              <a:tr h="370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Петухов Иван 1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Учи.ру Космогонка в команде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Заврио,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Андреева Маргарита 3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Учи.ру Космогонка в команде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Заврио,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Макеев Александр 3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Учи.ру Космогонка в команде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Заврио,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Калашников Александр 3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Космогонка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команде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Мочалова Анна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Учи.ру Космогонка в команде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Заврио,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Адигамова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Амалия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Учи.ру Космогонка в команде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Заврио,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Решетников  Данила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Учи.ру Космогонка в команде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Заврио,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Журавлева Марина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Учи.ру Космогонка в команде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Заврио,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Долгополов Александр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Учи.ру Космогонка в команде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Заврио,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Белогривцева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Елизавета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Космогонка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команде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Заврио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июнь 2019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Колмогоров Максим 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 Международный конкурс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«Нам нет преград»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Логунова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Анастасия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Международный конкурс – фестиваль «Семь ступеней»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 конкурс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Сибириада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1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6 «А»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Международный конкурс – фестиваль Уральская звезда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6 «А»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Всероссийский форум «Дорога Вдохновения», вокал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6 «А»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фестиваль-конкурс «В свете юных дарований» Народное пение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дипломата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81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Мучкина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рисунка и прикладного творчества «Любимый фильм (мультфильм)» Милый, добрый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Карлсон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 по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Кемеровской обл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Мучкина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4 «Б»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рисунка и прикладного творчества «Любимый фильм (мультфильм)» Мудрая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Совунья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Сибирскому Федеральному округу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81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Мучкина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4 «Б»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рисунка и прикладного творчества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Осень идет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Сибирскому Федеральному округу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357188"/>
            <a:ext cx="80010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Анализируя результаты участия школьников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олимпиадах, конкурсах, конференциях в 2018-2019 учебном году можно сделать следующие выводы: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заинтересованности ребят  участием в конкурсах говорит повышающееся с каждым годом число учащихся – участников международных и всероссийских конкурсов: «Русский медвежонок»,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олимпиады на учи.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и т.д.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Участие в различных конкурсах, конференциях и олимпиадах предоставляет школьникам массу возможностей для их личностного роста и развития. Это и получение новых знаний, необходимых учащимся  для успехов в жизни, и для выбора профессии, и для подготовки к сдаче экзаменов, и для определения своих способностей и интересов, для приобретения самостоятельности мышления и действий.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вышеперечисленные победители и призеры награждены памятными дипломами, грамотами, сувенирами.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alt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642918"/>
            <a:ext cx="7572428" cy="342900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Анализ </a:t>
            </a:r>
            <a:b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воспитательной работы</a:t>
            </a:r>
            <a:b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 2018-2019 учебный год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060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7030A0"/>
                </a:solidFill>
              </a:rPr>
              <a:t>Анализ воспитательной работы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 за </a:t>
            </a:r>
            <a:r>
              <a:rPr lang="ru-RU" sz="2400" dirty="0" smtClean="0">
                <a:solidFill>
                  <a:srgbClr val="7030A0"/>
                </a:solidFill>
              </a:rPr>
              <a:t>2018 </a:t>
            </a:r>
            <a:r>
              <a:rPr lang="ru-RU" sz="2400" dirty="0">
                <a:solidFill>
                  <a:srgbClr val="7030A0"/>
                </a:solidFill>
              </a:rPr>
              <a:t>– </a:t>
            </a:r>
            <a:r>
              <a:rPr lang="ru-RU" sz="2400" dirty="0" smtClean="0">
                <a:solidFill>
                  <a:srgbClr val="7030A0"/>
                </a:solidFill>
              </a:rPr>
              <a:t>2019 </a:t>
            </a:r>
            <a:r>
              <a:rPr lang="ru-RU" sz="2400" dirty="0">
                <a:solidFill>
                  <a:srgbClr val="7030A0"/>
                </a:solidFill>
              </a:rPr>
              <a:t>учебный год</a:t>
            </a:r>
          </a:p>
        </p:txBody>
      </p:sp>
      <p:sp>
        <p:nvSpPr>
          <p:cNvPr id="64515" name="Содержимое 1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4954588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altLang="ru-RU" sz="1600" smtClean="0"/>
              <a:t>В прошедшем 2017-2018 учебном году цель воспитательной работы заключалась в развитии личности учащегося; формировании его интеллектуального, нравственного, коммуникативного, физического потенциалов;  овладение целостной системой знаний об окружающем мире, практическими умениями и навыками, самопознанием и  саморазвитием.</a:t>
            </a:r>
          </a:p>
          <a:p>
            <a:pPr algn="just">
              <a:buFont typeface="Wingdings 3" pitchFamily="18" charset="2"/>
              <a:buNone/>
            </a:pPr>
            <a:endParaRPr lang="ru-RU" altLang="ru-RU" sz="1600" smtClean="0"/>
          </a:p>
          <a:p>
            <a:pPr algn="just">
              <a:buFont typeface="Wingdings 3" pitchFamily="18" charset="2"/>
              <a:buNone/>
            </a:pPr>
            <a:r>
              <a:rPr lang="ru-RU" altLang="ru-RU" sz="1600" b="1" smtClean="0"/>
              <a:t>Задачи воспитательной работы в 2018 - 1219 учебном году включали в себя следующие пункты</a:t>
            </a:r>
            <a:r>
              <a:rPr lang="ru-RU" altLang="ru-RU" sz="1600" smtClean="0"/>
              <a:t>: </a:t>
            </a:r>
          </a:p>
          <a:p>
            <a:pPr algn="just"/>
            <a:r>
              <a:rPr lang="ru-RU" altLang="ru-RU" sz="1600" smtClean="0"/>
              <a:t>создать необходимые условия для проявления творческой индивидуальности и развитию познавательной активности  учащихся;</a:t>
            </a:r>
          </a:p>
          <a:p>
            <a:pPr algn="just"/>
            <a:r>
              <a:rPr lang="ru-RU" altLang="ru-RU" sz="1600" smtClean="0"/>
              <a:t>способствовать самореализации, формированию нравственной позиции и основ культуры общения, норм поведения, необходимых учащимся для построения межличностных отношений со сверстниками,  в семье, общественных местах;</a:t>
            </a:r>
          </a:p>
          <a:p>
            <a:pPr algn="just"/>
            <a:r>
              <a:rPr lang="ru-RU" altLang="ru-RU" sz="1600" smtClean="0"/>
              <a:t>сформировать у учащихся сознательное отношение к сохранению собственного здоровья;</a:t>
            </a:r>
          </a:p>
          <a:p>
            <a:pPr algn="just"/>
            <a:r>
              <a:rPr lang="ru-RU" altLang="ru-RU" sz="1600" smtClean="0"/>
              <a:t>создать необходимые условия для воспитания у учащихся патриотизма; гражданской позиции, умения отстаивать свои интересы цивилизованным путем. </a:t>
            </a:r>
          </a:p>
          <a:p>
            <a:pPr>
              <a:buFont typeface="Wingdings 3" pitchFamily="18" charset="2"/>
              <a:buNone/>
            </a:pPr>
            <a:endParaRPr lang="ru-RU" altLang="ru-RU" sz="1600" smtClean="0"/>
          </a:p>
          <a:p>
            <a:endParaRPr lang="ru-RU" altLang="ru-RU" sz="1600" smtClean="0"/>
          </a:p>
          <a:p>
            <a:endParaRPr lang="ru-RU" altLang="ru-RU" sz="1600" b="1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Содержимое 1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040312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altLang="ru-RU" sz="1600" b="1" smtClean="0"/>
              <a:t>Основными направлениями воспитательной работы являются</a:t>
            </a:r>
            <a:r>
              <a:rPr lang="ru-RU" altLang="ru-RU" sz="1600" smtClean="0"/>
              <a:t>: гражданско-патриотическое; духовно- нравственное; воспитание здорового образа жизни</a:t>
            </a:r>
            <a:r>
              <a:rPr lang="ru-RU" altLang="ru-RU" sz="2800" smtClean="0"/>
              <a:t>.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600" b="1" smtClean="0"/>
              <a:t>Воспитание осуществляется  с помощью: </a:t>
            </a:r>
            <a:r>
              <a:rPr lang="ru-RU" altLang="ru-RU" sz="1600" smtClean="0"/>
              <a:t>уроков общеобразовательного цикла; внеклассной деятельности; внешкольной деятельности;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600" b="1" smtClean="0"/>
              <a:t>Воспитательная деятельность включает в себя:</a:t>
            </a:r>
            <a:r>
              <a:rPr lang="ru-RU" altLang="ru-RU" sz="1600" smtClean="0"/>
              <a:t> общешкольные праздники  и мероприятия; деятельность ученического самоуправления; посещение детьми учреждений дополнительного образования; создание безопасных условий жизнедеятельности учащихся; социальную работу с учащимися; физкультурно-оздоровительную работу и др.</a:t>
            </a:r>
          </a:p>
          <a:p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323850" y="2708275"/>
            <a:ext cx="85693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altLang="ru-RU" sz="1600">
                <a:latin typeface="Lucida Sans Unicode" pitchFamily="34" charset="0"/>
              </a:rPr>
              <a:t>Важное место в воспитательной системе школы занимают общешкольные мероприятия. Некоторые из них носят традиционный характер и являются эффективным воспитательным средством, способствуют развитию личности детей, их познавательных и творческих возможностей: «День знаний», «День учителя», «День Матери», «Перевыборы» в актив детской организации,  «День пожилого человека», , «Новогодний карнавал», конкурсы рисунков, плакатов и школьных уголков, «Последний звонок»; акции: «Поздравительная открытка», «Неделя добра», «Скажи, нет!», «Здоровый образ жизни», «Спорт против наркотиков», «День инвалида», постоянно оформляются  выставки к юбилейным датам.</a:t>
            </a:r>
          </a:p>
        </p:txBody>
      </p:sp>
      <p:sp>
        <p:nvSpPr>
          <p:cNvPr id="65540" name="Прямоугольник 3"/>
          <p:cNvSpPr>
            <a:spLocks noChangeArrowheads="1"/>
          </p:cNvSpPr>
          <p:nvPr/>
        </p:nvSpPr>
        <p:spPr bwMode="auto">
          <a:xfrm>
            <a:off x="684213" y="5157788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>
                <a:latin typeface="Lucida Sans Unicode" pitchFamily="34" charset="0"/>
              </a:rPr>
              <a:t>Воспитательная система реализуется через работу детских организаций: «Поколение NEХT» (5-9 кл.) и «Радуга» (1-4 кл.), по программам:  </a:t>
            </a:r>
          </a:p>
          <a:p>
            <a:pPr algn="just"/>
            <a:r>
              <a:rPr lang="ru-RU" altLang="ru-RU" sz="1600">
                <a:latin typeface="Lucida Sans Unicode" pitchFamily="34" charset="0"/>
              </a:rPr>
              <a:t>«Программа воспитания и социализации учащихся на уровне основного общего образования»,  «Духовно – нравственное воспитание».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ъект 1"/>
          <p:cNvSpPr>
            <a:spLocks noGrp="1"/>
          </p:cNvSpPr>
          <p:nvPr>
            <p:ph idx="1"/>
          </p:nvPr>
        </p:nvSpPr>
        <p:spPr>
          <a:xfrm>
            <a:off x="347663" y="-287338"/>
            <a:ext cx="8229600" cy="437356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-9525" y="1060450"/>
            <a:ext cx="86407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altLang="ru-RU" sz="1600">
                <a:latin typeface="Lucida Sans Unicode" pitchFamily="34" charset="0"/>
              </a:rPr>
              <a:t>Важное место в воспитательной системе школы занимают общешкольные мероприятия. Некоторые из них носят традиционный характер и являются эффективным воспитательным средством. Эти мероприятия способствует развитию личности детей, их познавательных и творческих возможностей: «День знаний», «День учителя», «День Матери», «Перевыборы» в актив детской организации,  «День пожилого человека», , «Новогодний карнавал», конкурсы рисунков, плакатов и школьных уголков, конкурсы стихов и детского творчества «Горжусь городом Белово», «Последний звонок»; акции: «Поздравительная открытка», «Неделя добра», «Скажи, нет!», «Здоровый образ жизни», «Спорт против наркотиков», «День инвалида», постоянно оформляются  выставки к юбилейным датам.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1"/>
          <p:cNvSpPr>
            <a:spLocks noGrp="1"/>
          </p:cNvSpPr>
          <p:nvPr>
            <p:ph idx="1"/>
          </p:nvPr>
        </p:nvSpPr>
        <p:spPr>
          <a:xfrm>
            <a:off x="179388" y="333375"/>
            <a:ext cx="8785225" cy="5673725"/>
          </a:xfrm>
        </p:spPr>
        <p:txBody>
          <a:bodyPr/>
          <a:lstStyle/>
          <a:p>
            <a:pPr algn="just"/>
            <a:r>
              <a:rPr lang="ru-RU" altLang="ru-RU" sz="1600" smtClean="0"/>
              <a:t>В 2018-2019 учебном году проводилось тактическое учения по эвакуации. </a:t>
            </a:r>
          </a:p>
          <a:p>
            <a:pPr algn="just"/>
            <a:r>
              <a:rPr lang="ru-RU" altLang="ru-RU" sz="1600" smtClean="0"/>
              <a:t>Традиционно в первой четверти проходил тематический месячник по ПДД «Внимание дети», в результате которого во всех классных коллективах начальной школы были составлены маршрутные листы «Безопасный путь от школы до дома», проведены экскурсии с детьми к опасным переходам на близлежащих улицах. Обновлен  состав отряда «ЮИД». Под руководством старшей вожатой, Соковиковой Е.И; активистами отряда созданы буклеты для учащихся, родителей и водителей по правилам безопасного поведения на дорогах.  Прошли беседы по ПДД и пожарной безопасности на классных часах с учащимися и родителями на родительских собраниях. </a:t>
            </a:r>
          </a:p>
          <a:p>
            <a:pPr algn="just"/>
            <a:r>
              <a:rPr lang="ru-RU" altLang="ru-RU" sz="1600" smtClean="0"/>
              <a:t>Особое внимание уделяется здоровому образу жизни учащихся, проводятся соревнования, конкурсы, эстафеты. Ежегодно  учащиеся нашей школы принимают участие в осеннем легкоатлетическом кроссе города Белово. </a:t>
            </a:r>
          </a:p>
          <a:p>
            <a:pPr algn="just"/>
            <a:r>
              <a:rPr lang="ru-RU" altLang="ru-RU" sz="1600" smtClean="0"/>
              <a:t>Проведены ряд мероприятий по предупреждению наркомании для учащихся и родителей: интернет – уроки в 6-9 классах, акция «Родительский урок», «Призывник» классные часы: «Вредные привычки», «Наше здоровье в наших руках», конкурсы плакатов и рисунков «Мир  без наркотиков», спортивные мероприятия под лозунгом «Спорт вместо наркотиков»;  разработан план физкультурно-оздоровительной деятельности школы  на учебный год.</a:t>
            </a:r>
          </a:p>
          <a:p>
            <a:endParaRPr lang="ru-RU" altLang="ru-RU" smtClean="0">
              <a:solidFill>
                <a:srgbClr val="FF0000"/>
              </a:solidFill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1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818187"/>
          </a:xfrm>
        </p:spPr>
        <p:txBody>
          <a:bodyPr/>
          <a:lstStyle/>
          <a:p>
            <a:pPr algn="just"/>
            <a:r>
              <a:rPr lang="ru-RU" altLang="ru-RU" sz="1600" smtClean="0"/>
              <a:t>В школе работают органы ученического самоуправления, учащиеся участвуют в управлении  и жизнедеятельности  нашего учебного заведения.	</a:t>
            </a:r>
          </a:p>
          <a:p>
            <a:pPr algn="just"/>
            <a:r>
              <a:rPr lang="ru-RU" altLang="ru-RU" sz="1600" smtClean="0"/>
              <a:t>Цель деятельности детского юношеского объединения «Поколение </a:t>
            </a:r>
            <a:r>
              <a:rPr lang="en-US" altLang="ru-RU" sz="1600" smtClean="0"/>
              <a:t>NEXT</a:t>
            </a:r>
            <a:r>
              <a:rPr lang="ru-RU" altLang="ru-RU" sz="1600" smtClean="0"/>
              <a:t>»: формирование способностей   к самоорганизации, саморазвитию в интересах учащихся, школы и общества.</a:t>
            </a:r>
          </a:p>
          <a:p>
            <a:pPr algn="ctr">
              <a:buFont typeface="Wingdings 3" pitchFamily="18" charset="2"/>
              <a:buNone/>
            </a:pPr>
            <a:r>
              <a:rPr lang="ru-RU" altLang="ru-RU" sz="1600" b="1" smtClean="0"/>
              <a:t>Задачи  школьного самоуправления:</a:t>
            </a:r>
          </a:p>
          <a:p>
            <a:pPr algn="just"/>
            <a:r>
              <a:rPr lang="ru-RU" altLang="ru-RU" sz="1600" smtClean="0"/>
              <a:t>становление воспитательной системы через формирование единого общешкольного коллектива;</a:t>
            </a:r>
          </a:p>
          <a:p>
            <a:pPr algn="just"/>
            <a:r>
              <a:rPr lang="ru-RU" altLang="ru-RU" sz="1600" smtClean="0"/>
              <a:t>приобщение личности к общечеловеческим ценностям, усвоение личностью социальных норм через участие в общественной жизни школы;</a:t>
            </a:r>
          </a:p>
          <a:p>
            <a:pPr algn="just"/>
            <a:r>
              <a:rPr lang="ru-RU" altLang="ru-RU" sz="1600" smtClean="0"/>
              <a:t>создание условий для самовыражения, самоутверждения и реализации каждой личности через представление широкого выбора направлений и видов деятельности;</a:t>
            </a:r>
          </a:p>
          <a:p>
            <a:pPr algn="just"/>
            <a:r>
              <a:rPr lang="ru-RU" altLang="ru-RU" sz="1600" smtClean="0"/>
              <a:t>развитие творчества, инициативы, формирование активной преобразующей гражданской позиции школьников;</a:t>
            </a:r>
          </a:p>
          <a:p>
            <a:pPr algn="just"/>
            <a:r>
              <a:rPr lang="ru-RU" altLang="ru-RU" sz="1600" smtClean="0"/>
              <a:t>создание условий для развития отношений, заботы друг о друге, о школе, о младших, взаимоуважение детей и взрослых.</a:t>
            </a:r>
          </a:p>
          <a:p>
            <a:pPr algn="just"/>
            <a:endParaRPr lang="ru-RU" altLang="ru-RU" sz="1600" smtClean="0"/>
          </a:p>
          <a:p>
            <a:pPr algn="just">
              <a:buFont typeface="Wingdings 3" pitchFamily="18" charset="2"/>
              <a:buNone/>
            </a:pPr>
            <a:r>
              <a:rPr lang="ru-RU" altLang="ru-RU" sz="1600" smtClean="0"/>
              <a:t>Основными направлениями деятельности детской организации являются: наука и образование, досуг и общение, забота и труд, спорт и здоровье, пресс – центр.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600" smtClean="0"/>
              <a:t>В детскую организацию входят все учащиеся  5- 9 классов. </a:t>
            </a:r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E:\Новая лицензия\20120523_0748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4263" y="476250"/>
            <a:ext cx="3559175" cy="5832475"/>
          </a:xfrm>
          <a:ln>
            <a:prstDash val="solid"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476250"/>
            <a:ext cx="3744912" cy="5689600"/>
          </a:xfrm>
          <a:ln>
            <a:prstDash val="solid"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Содержимое 1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818187"/>
          </a:xfrm>
        </p:spPr>
        <p:txBody>
          <a:bodyPr/>
          <a:lstStyle/>
          <a:p>
            <a:pPr algn="just"/>
            <a:endParaRPr lang="ru-RU" altLang="ru-RU" sz="1600" smtClean="0"/>
          </a:p>
          <a:p>
            <a:pPr algn="just"/>
            <a:endParaRPr lang="ru-RU" altLang="ru-RU" sz="1600" smtClean="0"/>
          </a:p>
          <a:p>
            <a:pPr algn="just"/>
            <a:r>
              <a:rPr lang="ru-RU" altLang="ru-RU" sz="1600" smtClean="0"/>
              <a:t>В школе работают органы ученического самоуправления, учащиеся участвуют в управлении  и жизнедеятельности  нашего учебного заведения.	</a:t>
            </a:r>
          </a:p>
          <a:p>
            <a:pPr algn="just"/>
            <a:r>
              <a:rPr lang="ru-RU" altLang="ru-RU" sz="1600" smtClean="0"/>
              <a:t>Цель деятельности детского юношеского объединения «Поколение </a:t>
            </a:r>
            <a:r>
              <a:rPr lang="en-US" altLang="ru-RU" sz="1600" smtClean="0"/>
              <a:t>NEXT</a:t>
            </a:r>
            <a:r>
              <a:rPr lang="ru-RU" altLang="ru-RU" sz="1600" smtClean="0"/>
              <a:t>»: формирование способностей   к самоорганизации, саморазвитию в интересах учащихся, школы и общества.</a:t>
            </a:r>
          </a:p>
          <a:p>
            <a:pPr algn="ctr">
              <a:buFont typeface="Wingdings 3" pitchFamily="18" charset="2"/>
              <a:buNone/>
            </a:pPr>
            <a:r>
              <a:rPr lang="ru-RU" altLang="ru-RU" sz="1600" b="1" smtClean="0"/>
              <a:t>Задачи  школьного самоуправления:</a:t>
            </a:r>
          </a:p>
          <a:p>
            <a:pPr algn="just"/>
            <a:r>
              <a:rPr lang="ru-RU" altLang="ru-RU" sz="1600" smtClean="0"/>
              <a:t>становление воспитательной системы через формирование единого общешкольного коллектива;</a:t>
            </a:r>
          </a:p>
          <a:p>
            <a:pPr algn="just"/>
            <a:r>
              <a:rPr lang="ru-RU" altLang="ru-RU" sz="1600" smtClean="0"/>
              <a:t>приобщение личности к общечеловеческим ценностям, усвоение личностью социальных норм через участие в общественной жизни школы;</a:t>
            </a:r>
          </a:p>
          <a:p>
            <a:pPr algn="just"/>
            <a:r>
              <a:rPr lang="ru-RU" altLang="ru-RU" sz="1600" smtClean="0"/>
              <a:t>создание условий для самовыражения, самоутверждения и реализации каждой личности через представление широкого выбора направлений и видов деятельности;</a:t>
            </a:r>
          </a:p>
          <a:p>
            <a:pPr algn="just"/>
            <a:r>
              <a:rPr lang="ru-RU" altLang="ru-RU" sz="1600" smtClean="0"/>
              <a:t>развитие творчества, инициативы, формирование активной преобразующей гражданской позиции школьников;</a:t>
            </a:r>
          </a:p>
          <a:p>
            <a:pPr algn="just"/>
            <a:r>
              <a:rPr lang="ru-RU" altLang="ru-RU" sz="1600" smtClean="0"/>
              <a:t>создание условий для развития отношений, заботы друг о друге, о школе, о младших, взаимоуважение детей и взрослых.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600" smtClean="0"/>
              <a:t>Основными направлениями деятельности детской организации являются: наука и образование, досуг и общение, забота и труд, спорт и здоровье, пресс – центр.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1600" smtClean="0"/>
              <a:t>В детскую организацию входят все учащиеся  5- 9 классов. </a:t>
            </a:r>
            <a:endParaRPr lang="ru-RU" altLang="ru-RU" smtClean="0"/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889875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«ПОКОЛЕНИЕ   </a:t>
            </a:r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NEXT»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228600"/>
            <a:ext cx="7776864" cy="1760240"/>
          </a:xfrm>
        </p:spPr>
        <p:txBody>
          <a:bodyPr wrap="square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организация «РАДУГА»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(1-4 классы)</a:t>
            </a:r>
            <a:r>
              <a:rPr lang="ru-RU" sz="2400" dirty="0">
                <a:solidFill>
                  <a:srgbClr val="3366FF"/>
                </a:solidFill>
              </a:rPr>
              <a:t/>
            </a:r>
            <a:br>
              <a:rPr lang="ru-RU" sz="2400" dirty="0">
                <a:solidFill>
                  <a:srgbClr val="3366FF"/>
                </a:solidFill>
              </a:rPr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3543300" cy="5360988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300" b="1" dirty="0"/>
              <a:t>НАШ ДЕВИЗ: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Радуга-дуга,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всех нас собрала!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Мы - дружные,  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активные,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всегда миролюбивые.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Учимся на «5»,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любим побеждать!</a:t>
            </a:r>
            <a:endParaRPr lang="ru-RU" sz="2300" dirty="0"/>
          </a:p>
        </p:txBody>
      </p:sp>
      <p:pic>
        <p:nvPicPr>
          <p:cNvPr id="70660" name="Picture 5" descr="E:\надо\SAM_07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1916113"/>
            <a:ext cx="4176712" cy="3133725"/>
          </a:xfrm>
        </p:spPr>
      </p:pic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064896" cy="778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Основные направления деятельности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детской организации «Радуга» (1 – 4 классы)</a:t>
            </a:r>
          </a:p>
        </p:txBody>
      </p:sp>
      <p:sp>
        <p:nvSpPr>
          <p:cNvPr id="71683" name="Содержимое 1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327650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Тропинка №1. «Наш дом Россия»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патриотическое направление. Воспитание чувства гордости за свою родину и за свой народ, уважения к его великим свершениям и достойным страницам прошлого.</a:t>
            </a:r>
          </a:p>
          <a:p>
            <a:pPr eaLnBrk="1" hangingPunct="1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Тропинка №2. «В здоровом теле – здоровый дух»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спортивно - оздоровительное направление. Пропаганда здорового образа жизни, через проведение ежегодных традиционных спортивных мероприятий. </a:t>
            </a:r>
          </a:p>
          <a:p>
            <a:pPr eaLnBrk="1" hangingPunct="1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Тропинка №3. «Семейные радости» - 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семейное направление.</a:t>
            </a: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Учимся любить и уважать родных и близких и сохранять семейные традиции.</a:t>
            </a:r>
          </a:p>
          <a:p>
            <a:pPr eaLnBrk="1" hangingPunct="1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Тропинка №4. «Живи, Земля!»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экологическое направление. Воспитание бережного отношения к природе: акция «чистый поселок», субботники по уборке территории школы, экологические экскурсии, викторины, конкурсы. </a:t>
            </a:r>
          </a:p>
          <a:p>
            <a:pPr eaLnBrk="1" hangingPunct="1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Тропинка №5. «Ужасно интересно все то, что не известно»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интеллектуальное направление. Участие в городских, областных, всероссийских  конкурсах и олимпиадах, в конференции исследовательских работ «маленькая дверь в большой мир». </a:t>
            </a:r>
          </a:p>
          <a:p>
            <a:pPr eaLnBrk="1" hangingPunct="1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Тропинка №6. «От прекрасного к доброму»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эстетическое направление. Умение видеть, любить и ценить прекрасное в людях и окружающем мире.</a:t>
            </a:r>
          </a:p>
          <a:p>
            <a:pPr eaLnBrk="1" hangingPunct="1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Тропинка №7. «Радуга добрых дел»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духовно-нравственное направление. Формирование духовных ценностей, нравственных качеств.</a:t>
            </a:r>
          </a:p>
          <a:p>
            <a:pPr eaLnBrk="1" hangingPunct="1">
              <a:buFont typeface="Wingdings 3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Традиционные  школьные мероприятия</a:t>
            </a:r>
          </a:p>
        </p:txBody>
      </p:sp>
      <p:sp>
        <p:nvSpPr>
          <p:cNvPr id="72707" name="Заголовок 1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7929563" cy="2868612"/>
          </a:xfrm>
        </p:spPr>
        <p:txBody>
          <a:bodyPr/>
          <a:lstStyle/>
          <a:p>
            <a:pPr marR="0" algn="l" eaLnBrk="1" hangingPunct="1"/>
            <a:r>
              <a:rPr lang="ru-RU" altLang="ru-RU" smtClean="0">
                <a:solidFill>
                  <a:schemeClr val="tx1"/>
                </a:solidFill>
              </a:rPr>
              <a:t>-Выставки детского творчества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-Международный женский день -8 марта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-Тематические концерты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-Защита проектов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-Новогодние представления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-Последний звонок</a:t>
            </a:r>
          </a:p>
          <a:p>
            <a:pPr marR="0" algn="l" eaLnBrk="1" hangingPunct="1"/>
            <a:r>
              <a:rPr lang="ru-RU" altLang="ru-RU" smtClean="0">
                <a:solidFill>
                  <a:schemeClr val="tx1"/>
                </a:solidFill>
              </a:rPr>
              <a:t>-Фестиваль патриотической песни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altLang="ru-RU" smtClean="0"/>
          </a:p>
        </p:txBody>
      </p:sp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7030A0"/>
                </a:solidFill>
              </a:rPr>
              <a:t>Ключевые ценности программ, мероприятия: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1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777875"/>
          </a:xfrm>
        </p:spPr>
        <p:txBody>
          <a:bodyPr/>
          <a:lstStyle/>
          <a:p>
            <a:r>
              <a:rPr lang="ru-RU" altLang="ru-RU" smtClean="0"/>
              <a:t>Субботники</a:t>
            </a:r>
          </a:p>
          <a:p>
            <a:r>
              <a:rPr lang="ru-RU" altLang="ru-RU" smtClean="0"/>
              <a:t>Акция «Вместе ярче»</a:t>
            </a:r>
          </a:p>
          <a:p>
            <a:r>
              <a:rPr lang="ru-RU" altLang="ru-RU" smtClean="0"/>
              <a:t>Тематические уроки экологической направленности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Экологическое воспитание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4756" name="Рисунок 1" descr="C:\Users\Лилия\Downloads\IMG_3237.JPG"/>
          <p:cNvPicPr>
            <a:picLocks noChangeArrowheads="1"/>
          </p:cNvPicPr>
          <p:nvPr/>
        </p:nvPicPr>
        <p:blipFill>
          <a:blip r:embed="rId2" cstate="print"/>
          <a:srcRect l="-15681" r="-16005"/>
          <a:stretch>
            <a:fillRect/>
          </a:stretch>
        </p:blipFill>
        <p:spPr bwMode="auto">
          <a:xfrm>
            <a:off x="3214688" y="4000500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Рисунок 5" descr="C:\Documents and Settings\Admin\Мои документы\Downloads\DSCN300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86125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4" descr="Весенняя неделя доб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714625"/>
            <a:ext cx="2101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4" descr="Акция &quot;Вместе, ярче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000500"/>
            <a:ext cx="268605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86633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7030A0"/>
                </a:solidFill>
              </a:rPr>
              <a:t>Воспитание гражданственности, патриотизма, уважения к правам, свободам и обязанностям человека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6542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Мероприятия по профориентации; ГО и ЧС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Мероприятия,  посвящённые Дню участников ликвидаций последствий радиационных аварий и катастроф и памяти жертв этих катастроф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Встреча с интересными людьми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Совместные мероприятия с ветеранами педагогического труда, ветеранами комсомола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Оказание  посильной помощи во дворах ветеранам педагогического труда и труженикам тыла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Уход за стелой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Акция «Георгиевская лента»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Митинги у стелы: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День неизвестного солдата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День защитника Отечества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День Победы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/>
          </a:p>
        </p:txBody>
      </p:sp>
      <p:pic>
        <p:nvPicPr>
          <p:cNvPr id="76803" name="Рисунок 3" descr="C:\Documents and Settings\Admin\Мои документы\Downloads\SAM_5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000250"/>
            <a:ext cx="2254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Рисунок 4" descr="C:\Documents and Settings\Admin\Мои документы\Downloads\SAM_544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500313"/>
            <a:ext cx="14112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Рисунок 1" descr="C:\Users\Лилия\Desktop\школа\SAM_5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86313"/>
            <a:ext cx="24304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Рисунок 1" descr="C:\Users\Лилия\Desktop\школа\SAM_5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57563"/>
            <a:ext cx="2573338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Рисунок 3" descr="C:\Documents and Settings\Admin\Рабочий стол\День памяти павшему солдату\20171202_103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4214813"/>
            <a:ext cx="17494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Рисунок 5" descr="C:\Documents and Settings\Admin\Рабочий стол\ВНД\SAM_56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4071938"/>
            <a:ext cx="20240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2" descr="Акция &quot;Георгиевская ленточка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50" y="5572125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Рисунок 3" descr="C:\Documents and Settings\Admin\Рабочий стол\IMG_20180310_0948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5572125"/>
            <a:ext cx="635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6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75" y="3286125"/>
            <a:ext cx="20732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 – нравственное воспитание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Акция для жителей </a:t>
            </a:r>
            <a:r>
              <a:rPr lang="ru-RU" sz="1600" dirty="0" err="1" smtClean="0">
                <a:solidFill>
                  <a:schemeClr val="tx1"/>
                </a:solidFill>
              </a:rPr>
              <a:t>пгт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Грамотеино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«Примите наши поздравления»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День матери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Участие в акции «Подари книгу в библиотеку»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Участие в благотворительной акции по сбору одежды б/у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Оказание посильной помощи участникам ВОВ и ветеранам педагогического труда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8851" name="Рисунок 1" descr="C:\Users\Лилия\Desktop\школа\SAM_5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4572000"/>
            <a:ext cx="2282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Рисунок 4" descr="C:\Documents and Settings\Admin\Рабочий стол\День матери\20171125_10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2714625"/>
            <a:ext cx="21082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2" descr="Весенняя неделя доб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541838"/>
            <a:ext cx="22860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Весенняя неделя доб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428875"/>
            <a:ext cx="27701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8" descr="Весенняя неделя добр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643188"/>
            <a:ext cx="2000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746750"/>
          </a:xfrm>
        </p:spPr>
        <p:txBody>
          <a:bodyPr/>
          <a:lstStyle/>
          <a:p>
            <a:pPr marL="0" indent="34290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МБОУ ООШ №23 города Белово расположена в  поселке Грамотеино. Уровень материально-технического обеспечения школы высок и соответствует современным требованиям. </a:t>
            </a:r>
          </a:p>
          <a:p>
            <a:pPr marL="0" indent="34290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Территория школы благоустроена, по периметру ограждена забором и составляет 13720 м</a:t>
            </a:r>
            <a:r>
              <a:rPr lang="ru-RU" altLang="ru-RU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. Ежегодно проводятся мероприятия по озеленению территории школы.</a:t>
            </a:r>
          </a:p>
          <a:p>
            <a:pPr marL="0" indent="34290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Окружающая школу социальная среда оценивается как благоприятная и позволяет наладить взаимодействие с образовательными и культурными учреждениями посёлка. Дополнительному образованию учащихся способствует КЦ «Грамотеинский», МОУ ДОД Детская школа искусств №12, МОУ ДОД Детская художественная школа №3, подростковый клуб «Юность».</a:t>
            </a:r>
          </a:p>
          <a:p>
            <a:pPr marL="0" indent="342900" algn="just"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МБОУ ООШ №23 активно сотрудничает  со спортивным комплексом «Грамотеинский», учащиеся школы посещают секции по хоккею, футболу, фигурному катанию, плаванию, легкой атлетике и т.д. </a:t>
            </a:r>
          </a:p>
          <a:p>
            <a:pPr marL="0" indent="342900">
              <a:buFont typeface="Wingdings 3" pitchFamily="18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7030A0"/>
                </a:solidFill>
              </a:rPr>
              <a:t>О</a:t>
            </a:r>
            <a:r>
              <a:rPr lang="ru-RU" sz="3600" dirty="0" smtClean="0">
                <a:solidFill>
                  <a:srgbClr val="7030A0"/>
                </a:solidFill>
              </a:rPr>
              <a:t>тряд </a:t>
            </a:r>
            <a:r>
              <a:rPr lang="ru-RU" sz="3600" dirty="0">
                <a:solidFill>
                  <a:srgbClr val="7030A0"/>
                </a:solidFill>
              </a:rPr>
              <a:t>ЮИД</a:t>
            </a:r>
          </a:p>
        </p:txBody>
      </p:sp>
      <p:sp>
        <p:nvSpPr>
          <p:cNvPr id="79875" name="Содержимое 7"/>
          <p:cNvSpPr>
            <a:spLocks noGrp="1"/>
          </p:cNvSpPr>
          <p:nvPr>
            <p:ph idx="1"/>
          </p:nvPr>
        </p:nvSpPr>
        <p:spPr>
          <a:xfrm>
            <a:off x="457200" y="1071563"/>
            <a:ext cx="8401050" cy="2928937"/>
          </a:xfrm>
        </p:spPr>
        <p:txBody>
          <a:bodyPr/>
          <a:lstStyle/>
          <a:p>
            <a:r>
              <a:rPr lang="ru-RU" altLang="ru-RU" sz="1600" smtClean="0"/>
              <a:t>Систематически  работает отряд ЮИД под руководством старшей вожатой, Е.И. Соковиковой, ежемесячно  во всех классных коллективах начальной школы организованы и проведены информационные занятия отрядом ЮИД совместно с инспектором ГИБДД, Кабадеевым  Д.А.     Членами отряда созданы «Памятки пешеходов», буклеты для родителей и водителей. Традиционным в сентябре стало проведение тематических мероприятий   «Внимание дети», во всех классных коллективах начальной школы были составлены маршрутные листы «Безопасный путь от школы до дома», проведены экскурсии с детьми к опасным переходам на близлежащих улицах, проведены акции  на перекрестке прилегающей к школе.</a:t>
            </a:r>
          </a:p>
          <a:p>
            <a:endParaRPr lang="ru-RU" altLang="ru-RU" sz="1600" smtClean="0"/>
          </a:p>
        </p:txBody>
      </p:sp>
      <p:pic>
        <p:nvPicPr>
          <p:cNvPr id="79876" name="Picture 2" descr="C:\Users\Лилия\Desktop\фото 18\100_4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714750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AutoShape 4" descr="https://downloader.disk.yandex.ru/preview/df0cb602cdcd04a67470bde50e1ed9e9af4208edb984c62e1c77564638e35537/5d64c06d/Vv5sAPedKJYfWNbM56E-xygbUJvvXC169CilErpcB-0122FzG6pxPDlGxjFE4oZ1aHzwcLy_gIoK_emX83tOLQ%3D%3D?uid=0&amp;filename=%D0%A4%D0%BE%D1%82%D0%BE%206.JPG&amp;disposition=inline&amp;hash=&amp;limit=0&amp;content_type=image%2Fjpeg&amp;owner_uid=0&amp;tknv=v2&amp;size=2048x20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79878" name="Picture 5" descr="C:\Users\Лилия\Downloads\Фото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643313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6" descr="C:\Users\Лилия\Downloads\Фот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3643313"/>
            <a:ext cx="2125662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89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rgbClr val="7030A0"/>
                </a:solidFill>
              </a:rPr>
              <a:t>Мероприятия, направленные на  привитие у учащихся здорового образа жизни</a:t>
            </a:r>
          </a:p>
        </p:txBody>
      </p:sp>
      <p:pic>
        <p:nvPicPr>
          <p:cNvPr id="80900" name="Picture 5" descr="F:\фотографии школьные\100KM320\100_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73463"/>
            <a:ext cx="33797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 descr="C:\Users\школа 23\Desktop\фото 13\100_9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857750"/>
            <a:ext cx="22082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Акция "Родительский урок". Особое внимание на встречах уделяется разъяснительной работе среди родителей, направленной на выявление и раннюю профилактику употребления ПАВ.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Акции «Призывник», «Дети России». С целью предупреждения наркомании; Спортивное мероприятие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«Мы против наркотиков»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«Веселые старты», эстафеты, спортивные состязания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Организованы и проведены профилактические занятия на классных часах в 1-9 классах с рассмотрением вопросов безопасного поведения на воде в летний период, оказания первой помощи утопающему.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24" name="Picture 4" descr="Акция &quot;Родительский ур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214688"/>
            <a:ext cx="22606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Рисунок 5" descr="C:\Documents and Settings\Admin\Рабочий стол\Спортивные соревнования к 23 февраля\20180214_110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8"/>
            <a:ext cx="1595437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2" descr="&quot;Дети Росси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3214688"/>
            <a:ext cx="17510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2" descr="Безопасность на вод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3143250"/>
            <a:ext cx="22145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Рисунок 1" descr="C:\Users\Лилия\Desktop\школа\100_48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5000625"/>
            <a:ext cx="22288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2" descr="C:\Documents and Settings\1\Рабочий стол\фотографии школьные\100KM320\100_14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7875" y="4500563"/>
            <a:ext cx="2452688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2" descr="C:\Users\Samsung\Desktop\ФОТО 2012\родительский урок\100_6969.JPG"/>
          <p:cNvPicPr>
            <a:picLocks noChangeAspect="1" noChangeArrowheads="1"/>
          </p:cNvPicPr>
          <p:nvPr/>
        </p:nvPicPr>
        <p:blipFill>
          <a:blip r:embed="rId9" cstate="print"/>
          <a:srcRect t="13063"/>
          <a:stretch>
            <a:fillRect/>
          </a:stretch>
        </p:blipFill>
        <p:spPr bwMode="auto">
          <a:xfrm>
            <a:off x="500063" y="4929188"/>
            <a:ext cx="16271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1"/>
          <p:cNvSpPr>
            <a:spLocks noGrp="1"/>
          </p:cNvSpPr>
          <p:nvPr>
            <p:ph idx="1"/>
          </p:nvPr>
        </p:nvSpPr>
        <p:spPr>
          <a:xfrm>
            <a:off x="500063" y="1643063"/>
            <a:ext cx="8358187" cy="40005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endParaRPr lang="ru-RU" sz="2400" dirty="0" smtClean="0"/>
          </a:p>
          <a:p>
            <a:pPr algn="just">
              <a:defRPr/>
            </a:pPr>
            <a:r>
              <a:rPr lang="ru-RU" sz="1800" dirty="0" smtClean="0"/>
              <a:t>Муниципальные соревнования по стрельбе из </a:t>
            </a:r>
            <a:r>
              <a:rPr lang="ru-RU" sz="1800" dirty="0" err="1" smtClean="0"/>
              <a:t>п</a:t>
            </a:r>
            <a:r>
              <a:rPr lang="ru-RU" sz="1800" dirty="0" smtClean="0"/>
              <a:t>/винтовки, среди учебных заведений Беловского городского округа, посвященных Дню Победы,   2 место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800" dirty="0" smtClean="0"/>
          </a:p>
          <a:p>
            <a:pPr algn="just">
              <a:defRPr/>
            </a:pPr>
            <a:r>
              <a:rPr lang="ru-RU" sz="1800" dirty="0" smtClean="0"/>
              <a:t>Городской </a:t>
            </a:r>
            <a:r>
              <a:rPr lang="ru-RU" sz="1800" dirty="0" err="1" smtClean="0"/>
              <a:t>конкурсно</a:t>
            </a:r>
            <a:r>
              <a:rPr lang="ru-RU" sz="1800" dirty="0" smtClean="0"/>
              <a:t> – познавательная программа «Здоровье-жизни цвет»;3 место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800" dirty="0" smtClean="0"/>
          </a:p>
          <a:p>
            <a:pPr algn="just">
              <a:defRPr/>
            </a:pPr>
            <a:r>
              <a:rPr lang="ru-RU" sz="1800" dirty="0" smtClean="0"/>
              <a:t>Городской </a:t>
            </a:r>
            <a:r>
              <a:rPr lang="ru-RU" sz="1800" dirty="0" err="1" smtClean="0"/>
              <a:t>фотокросс</a:t>
            </a:r>
            <a:r>
              <a:rPr lang="ru-RU" sz="1800" dirty="0" smtClean="0"/>
              <a:t> «Скажи жизни ДА!», посвященный Всемирному Дню борьбы со СПИДом.3 место</a:t>
            </a: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86834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Результаты участия  учащихся школы  в муниципальных конкурсах</a:t>
            </a:r>
          </a:p>
        </p:txBody>
      </p:sp>
      <p:pic>
        <p:nvPicPr>
          <p:cNvPr id="82948" name="Рисунок 3" descr="C:\Documents and Settings\Admin\Рабочий стол\Районный конкурс 2 место\20180203_114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1071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1"/>
          <p:cNvSpPr>
            <a:spLocks noChangeArrowheads="1"/>
          </p:cNvSpPr>
          <p:nvPr/>
        </p:nvSpPr>
        <p:spPr bwMode="auto">
          <a:xfrm>
            <a:off x="0" y="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altLang="ru-RU"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mtClean="0"/>
              <a:t>Охват учащихся горячим питанием:</a:t>
            </a:r>
          </a:p>
          <a:p>
            <a:r>
              <a:rPr lang="ru-RU" altLang="ru-RU" smtClean="0"/>
              <a:t>одноразовое питание -196 учащихся (57%),</a:t>
            </a:r>
          </a:p>
          <a:p>
            <a:r>
              <a:rPr lang="ru-RU" altLang="ru-RU" smtClean="0"/>
              <a:t>двухразовое питание - 33 учащихся (1%)</a:t>
            </a:r>
          </a:p>
          <a:p>
            <a:pPr>
              <a:buFont typeface="Wingdings 3" pitchFamily="18" charset="2"/>
              <a:buNone/>
            </a:pPr>
            <a:r>
              <a:rPr lang="ru-RU" altLang="ru-RU" smtClean="0"/>
              <a:t>Буфетной продукцией пользуется – 112 учащихся (33%)</a:t>
            </a:r>
          </a:p>
          <a:p>
            <a:pPr>
              <a:buFont typeface="Wingdings 3" pitchFamily="18" charset="2"/>
              <a:buNone/>
            </a:pPr>
            <a:r>
              <a:rPr lang="ru-RU" altLang="ru-RU" smtClean="0"/>
              <a:t>Общий охват питанием – 85%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Организация питания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Градообразующим предприятием микрорайона образовательного учреждения является ООО «Шахта «Грамотеинская» . </a:t>
            </a:r>
          </a:p>
          <a:p>
            <a:pPr algn="just">
              <a:buFont typeface="Wingdings 3" pitchFamily="18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Школа работает в режиме шестидневной недели с 5  по 9 классы,     </a:t>
            </a:r>
          </a:p>
          <a:p>
            <a:pPr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1- 4 классы обучаются в режиме пятидневной недели. Продолжительность урока в 1 классах – 35 минут (первое полугодие), 40 минут (второе полугодие),  во 2-9 классах  – 45 минут.</a:t>
            </a:r>
          </a:p>
          <a:p>
            <a:pPr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В две смены обучения. Средняя наполняемость классов  по школе – 24 чел.</a:t>
            </a:r>
          </a:p>
          <a:p>
            <a:pPr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соответствии с   Уставом  в школе действуют следующие формы получения образования: очная, индивидуальное обучение на дому.</a:t>
            </a:r>
          </a:p>
          <a:p>
            <a:pPr algn="just"/>
            <a:endParaRPr lang="ru-RU" altLang="ru-RU" b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331152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altLang="ru-RU" sz="1800" b="1" i="1" u="sng" smtClean="0">
                <a:latin typeface="Times New Roman" pitchFamily="18" charset="0"/>
                <a:cs typeface="Times New Roman" pitchFamily="18" charset="0"/>
              </a:rPr>
              <a:t>Цель работы школы</a:t>
            </a:r>
            <a:r>
              <a:rPr lang="ru-RU" altLang="ru-RU" sz="1800" i="1" u="sng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Создание условий, обеспечивающих качественное образование, воспитание и развитие социально-адаптивной личности, руководствующейся общечеловеческими ценностями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altLang="ru-RU" sz="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ПРИОРИТЕТНЫЕ НАПРАВЛЕНИЯ: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Повышение качества знаний.</a:t>
            </a:r>
          </a:p>
          <a:p>
            <a:pPr algn="ctr"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Профессиональное и личностное самоопределение учащихся.</a:t>
            </a:r>
          </a:p>
          <a:p>
            <a:pPr algn="ctr"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Патриотическое воспитание.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6642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  ШКОЛЫ: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Недостаточный уровень обеспечения условий для повышения качества образования, развития личности учащихся в соответствии с их образовательными потребностями и возможностями, противоречит личностному развитию, профессиональному самоопределению и формированию общей культуры учащихся в условиях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обучения.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12079</TotalTime>
  <Words>7968</Words>
  <Application>Microsoft Office PowerPoint</Application>
  <PresentationFormat>Экран (4:3)</PresentationFormat>
  <Paragraphs>1879</Paragraphs>
  <Slides>74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4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Диаграмма Microsoft Office Excel</vt:lpstr>
      <vt:lpstr>ПУБЛИЧНЫЙ  ДОКЛАД   муниципального бюджетного общеобразовательного учреждения  «Основная общеобразовательная  школа № 23 города  Белово»  Кемеровской области за 2018  - 2019 учебный год </vt:lpstr>
      <vt:lpstr>СОДЕРЖАНИЕ ДОКЛАДА- </vt:lpstr>
      <vt:lpstr>Слайд 3</vt:lpstr>
      <vt:lpstr>ВВЕДЕНИЕ</vt:lpstr>
      <vt:lpstr>Общая характеристика школы</vt:lpstr>
      <vt:lpstr>Слайд 6</vt:lpstr>
      <vt:lpstr>Слайд 7</vt:lpstr>
      <vt:lpstr>Слайд 8</vt:lpstr>
      <vt:lpstr>ПРОБЛЕМА  ШКОЛЫ: Недостаточный уровень обеспечения условий для повышения качества образования, развития личности учащихся в соответствии с их образовательными потребностями и возможностями, противоречит личностному развитию, профессиональному самоопределению и формированию общей культуры учащихся в условиях предпрофильного обучения. </vt:lpstr>
      <vt:lpstr>Задачи:</vt:lpstr>
      <vt:lpstr>Контингент обучающихся</vt:lpstr>
      <vt:lpstr>Сравнительный анализ контингента учащихся по учебным годам </vt:lpstr>
      <vt:lpstr>Слайд 13</vt:lpstr>
      <vt:lpstr>Слайд 14</vt:lpstr>
      <vt:lpstr>Структура управления  ОУ</vt:lpstr>
      <vt:lpstr>Слайд 16</vt:lpstr>
      <vt:lpstr>Слайд 17</vt:lpstr>
      <vt:lpstr>Социальное партнерство</vt:lpstr>
      <vt:lpstr>Кадровое обеспечение образовательного процесса </vt:lpstr>
      <vt:lpstr>Слайд 20</vt:lpstr>
      <vt:lpstr>  Анализируя вышеперечисленные данные, следует отметить что в МБОУ ООШ №23 города Белово работает высококвалифицированный педагогический коллектив (70,4% педагогов имеют квалификационную категорию). Средний возраст педагогов нашего образовательного учреждения составляет  48,8 лет. Достаточно высокий уровень квалификации педагогов, отсутствие текучести кадров позволяет коллективу стабильно  работать и решать учебно-воспитательные задачи.  По итогам аттестации в 2018-2019 учебном году получили  высшую квалификационную категорию : Зайцева О.А., учитель истории,  Брызгалова А.В. учитель информатики; первую квалификационную категорию получили : Соболева Е.Д., учитель начальных классов.              Стабильный высококвалифицированный педагогический коллектив школы обладает большим потенциалом  для реализации воспитательно-образовательных программ и внедрения инновационных проектов с целью повышения качества образования и подготовки учащихся к успешной социализации после окончания образовательного учреждения.      </vt:lpstr>
      <vt:lpstr>Учебно – материальная база</vt:lpstr>
      <vt:lpstr>Слайд 23</vt:lpstr>
      <vt:lpstr>Слайд 24</vt:lpstr>
      <vt:lpstr>Лицензия на осуществление медицинской деятельности</vt:lpstr>
      <vt:lpstr>Слайд 26</vt:lpstr>
      <vt:lpstr>Слайд 27</vt:lpstr>
      <vt:lpstr>Создание условий для реализации качественного образования и развития личности учащихся   </vt:lpstr>
      <vt:lpstr>Динамика успеваемости по школе за последние 3 года  </vt:lpstr>
      <vt:lpstr>Успеваемость учащихся по школе  за 2018 – 2019 учебный год</vt:lpstr>
      <vt:lpstr>Отличники</vt:lpstr>
      <vt:lpstr>ВПР </vt:lpstr>
      <vt:lpstr>ВПР</vt:lpstr>
      <vt:lpstr>Первичные результаты  государственной  итоговой  аттестации выпускников основной школы за 2018 – 2019 учебный год :</vt:lpstr>
      <vt:lpstr>Результаты  государственной  итоговой  аттестации выпускников основной школы за 2018 – 2019 учебный год после пересдачи:</vt:lpstr>
      <vt:lpstr>Сведения об участниках государственной итоговой аттестации по образовательным программам основного общего образования,  набравших максимальные баллы</vt:lpstr>
      <vt:lpstr>Количество выпускников 2019г. - оставшихся на дополнительный период (сентябрь) сдачи ОГЭ.</vt:lpstr>
      <vt:lpstr>Анализ результатов ГИА за 2018– 2019 учебный год</vt:lpstr>
      <vt:lpstr>Сравнительный анализ  ГИА </vt:lpstr>
      <vt:lpstr>Слайд 40</vt:lpstr>
      <vt:lpstr>Слайд 41</vt:lpstr>
      <vt:lpstr> Результаты участия в олимпиадах и конкурсах  </vt:lpstr>
      <vt:lpstr>Результаты участия в олимпиадах и  конкурсах 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Анализ воспитательной работы  за 2018 – 2019 учебный год</vt:lpstr>
      <vt:lpstr>Слайд 56</vt:lpstr>
      <vt:lpstr>Слайд 57</vt:lpstr>
      <vt:lpstr>Слайд 58</vt:lpstr>
      <vt:lpstr>Слайд 59</vt:lpstr>
      <vt:lpstr>Слайд 60</vt:lpstr>
      <vt:lpstr>Детская организация «РАДУГА»  (1-4 классы) </vt:lpstr>
      <vt:lpstr>Основные направления деятельности  детской организации «Радуга» (1 – 4 классы)</vt:lpstr>
      <vt:lpstr>Традиционные  школьные мероприятия</vt:lpstr>
      <vt:lpstr>Ключевые ценности программ, мероприятия:</vt:lpstr>
      <vt:lpstr>Экологическое воспитание</vt:lpstr>
      <vt:lpstr>Воспитание гражданственности, патриотизма, уважения к правам, свободам и обязанностям человека </vt:lpstr>
      <vt:lpstr>Мероприятия по профориентации; ГО и ЧС Мероприятия,  посвящённые Дню участников ликвидаций последствий радиационных аварий и катастроф и памяти жертв этих катастроф Встреча с интересными людьми Совместные мероприятия с ветеранами педагогического труда, ветеранами комсомола Оказание  посильной помощи во дворах ветеранам педагогического труда и труженикам тыла Уход за стелой Акция «Георгиевская лента» Митинги у стелы: День неизвестного солдата День защитника Отечества День Победы   </vt:lpstr>
      <vt:lpstr>Духовно – нравственное воспитание</vt:lpstr>
      <vt:lpstr>Акция для жителей пгт Грамотеино «Примите наши поздравления» День матери Участие в акции «Подари книгу в библиотеку» Участие в благотворительной акции по сбору одежды б/у Оказание посильной помощи участникам ВОВ и ветеранам педагогического труда </vt:lpstr>
      <vt:lpstr>Отряд ЮИД</vt:lpstr>
      <vt:lpstr>Слайд 71</vt:lpstr>
      <vt:lpstr>Акция "Родительский урок". Особое внимание на встречах уделяется разъяснительной работе среди родителей, направленной на выявление и раннюю профилактику употребления ПАВ. Акции «Призывник», «Дети России». С целью предупреждения наркомании; Спортивное мероприятие   «Мы против наркотиков» «Веселые старты», эстафеты, спортивные состязания Организованы и проведены профилактические занятия на классных часах в 1-9 классах с рассмотрением вопросов безопасного поведения на воде в летний период, оказания первой помощи утопающему.  </vt:lpstr>
      <vt:lpstr>Результаты участия  учащихся школы  в муниципальных конкурсах</vt:lpstr>
      <vt:lpstr>Организация питания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Ивановна</dc:creator>
  <cp:lastModifiedBy>User10</cp:lastModifiedBy>
  <cp:revision>974</cp:revision>
  <dcterms:created xsi:type="dcterms:W3CDTF">2010-09-09T04:13:03Z</dcterms:created>
  <dcterms:modified xsi:type="dcterms:W3CDTF">2019-09-24T02:37:26Z</dcterms:modified>
</cp:coreProperties>
</file>