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6"/>
  </p:notesMasterIdLst>
  <p:sldIdLst>
    <p:sldId id="256" r:id="rId2"/>
    <p:sldId id="271" r:id="rId3"/>
    <p:sldId id="356" r:id="rId4"/>
    <p:sldId id="272" r:id="rId5"/>
    <p:sldId id="269" r:id="rId6"/>
    <p:sldId id="461" r:id="rId7"/>
    <p:sldId id="273" r:id="rId8"/>
    <p:sldId id="274" r:id="rId9"/>
    <p:sldId id="462" r:id="rId10"/>
    <p:sldId id="438" r:id="rId11"/>
    <p:sldId id="463" r:id="rId12"/>
    <p:sldId id="464" r:id="rId13"/>
    <p:sldId id="482" r:id="rId14"/>
    <p:sldId id="483" r:id="rId15"/>
    <p:sldId id="270" r:id="rId16"/>
    <p:sldId id="460" r:id="rId17"/>
    <p:sldId id="275" r:id="rId18"/>
    <p:sldId id="276" r:id="rId19"/>
    <p:sldId id="467" r:id="rId20"/>
    <p:sldId id="468" r:id="rId21"/>
    <p:sldId id="469" r:id="rId22"/>
    <p:sldId id="280" r:id="rId23"/>
    <p:sldId id="281" r:id="rId24"/>
    <p:sldId id="439" r:id="rId25"/>
    <p:sldId id="437" r:id="rId26"/>
    <p:sldId id="470" r:id="rId27"/>
    <p:sldId id="484" r:id="rId28"/>
    <p:sldId id="472" r:id="rId29"/>
    <p:sldId id="485" r:id="rId30"/>
    <p:sldId id="474" r:id="rId31"/>
    <p:sldId id="552" r:id="rId32"/>
    <p:sldId id="476" r:id="rId33"/>
    <p:sldId id="290" r:id="rId34"/>
    <p:sldId id="477" r:id="rId35"/>
    <p:sldId id="478" r:id="rId36"/>
    <p:sldId id="479" r:id="rId37"/>
    <p:sldId id="436" r:id="rId38"/>
    <p:sldId id="435" r:id="rId39"/>
    <p:sldId id="486" r:id="rId40"/>
    <p:sldId id="487" r:id="rId41"/>
    <p:sldId id="488" r:id="rId42"/>
    <p:sldId id="489" r:id="rId43"/>
    <p:sldId id="490" r:id="rId44"/>
    <p:sldId id="491" r:id="rId45"/>
    <p:sldId id="492" r:id="rId46"/>
    <p:sldId id="493" r:id="rId47"/>
    <p:sldId id="480" r:id="rId48"/>
    <p:sldId id="554" r:id="rId49"/>
    <p:sldId id="556" r:id="rId50"/>
    <p:sldId id="558" r:id="rId51"/>
    <p:sldId id="560" r:id="rId52"/>
    <p:sldId id="562" r:id="rId53"/>
    <p:sldId id="563" r:id="rId54"/>
    <p:sldId id="564" r:id="rId55"/>
    <p:sldId id="565" r:id="rId56"/>
    <p:sldId id="566" r:id="rId57"/>
    <p:sldId id="494" r:id="rId58"/>
    <p:sldId id="495" r:id="rId59"/>
    <p:sldId id="496" r:id="rId60"/>
    <p:sldId id="481" r:id="rId61"/>
    <p:sldId id="497" r:id="rId62"/>
    <p:sldId id="433" r:id="rId63"/>
    <p:sldId id="498" r:id="rId64"/>
    <p:sldId id="499" r:id="rId65"/>
    <p:sldId id="500" r:id="rId66"/>
    <p:sldId id="501" r:id="rId67"/>
    <p:sldId id="502" r:id="rId68"/>
    <p:sldId id="503" r:id="rId69"/>
    <p:sldId id="528" r:id="rId70"/>
    <p:sldId id="551" r:id="rId71"/>
    <p:sldId id="549" r:id="rId72"/>
    <p:sldId id="504" r:id="rId73"/>
    <p:sldId id="507" r:id="rId74"/>
    <p:sldId id="548" r:id="rId75"/>
    <p:sldId id="547" r:id="rId76"/>
    <p:sldId id="535" r:id="rId77"/>
    <p:sldId id="529" r:id="rId78"/>
    <p:sldId id="531" r:id="rId79"/>
    <p:sldId id="530" r:id="rId80"/>
    <p:sldId id="532" r:id="rId81"/>
    <p:sldId id="538" r:id="rId82"/>
    <p:sldId id="512" r:id="rId83"/>
    <p:sldId id="539" r:id="rId84"/>
    <p:sldId id="514" r:id="rId85"/>
    <p:sldId id="516" r:id="rId86"/>
    <p:sldId id="533" r:id="rId87"/>
    <p:sldId id="534" r:id="rId88"/>
    <p:sldId id="536" r:id="rId89"/>
    <p:sldId id="537" r:id="rId90"/>
    <p:sldId id="453" r:id="rId91"/>
    <p:sldId id="524" r:id="rId92"/>
    <p:sldId id="540" r:id="rId93"/>
    <p:sldId id="545" r:id="rId94"/>
    <p:sldId id="541" r:id="rId95"/>
    <p:sldId id="542" r:id="rId96"/>
    <p:sldId id="543" r:id="rId97"/>
    <p:sldId id="544" r:id="rId98"/>
    <p:sldId id="525" r:id="rId99"/>
    <p:sldId id="526" r:id="rId100"/>
    <p:sldId id="527" r:id="rId101"/>
    <p:sldId id="419" r:id="rId102"/>
    <p:sldId id="420" r:id="rId103"/>
    <p:sldId id="421" r:id="rId104"/>
    <p:sldId id="451" r:id="rId105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93827" autoAdjust="0"/>
  </p:normalViewPr>
  <p:slideViewPr>
    <p:cSldViewPr>
      <p:cViewPr>
        <p:scale>
          <a:sx n="60" d="100"/>
          <a:sy n="60" d="100"/>
        </p:scale>
        <p:origin x="-1140" y="-9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484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5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Уровень квалификации педагогических работников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1.6913163668255991E-2"/>
          <c:y val="0.22119343151270493"/>
          <c:w val="0.9830868363317441"/>
          <c:h val="0.7586506009515411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квалификации педагогических работников</c:v>
                </c:pt>
              </c:strCache>
            </c:strRef>
          </c:tx>
          <c:explosion val="31"/>
          <c:dPt>
            <c:idx val="0"/>
            <c:explosion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/>
                      <a:t>Первая категория</a:t>
                    </a:r>
                    <a:r>
                      <a:rPr lang="ru-RU"/>
                      <a:t>
</a:t>
                    </a:r>
                    <a:r>
                      <a:rPr lang="ru-RU" smtClean="0"/>
                      <a:t>43,5%</a:t>
                    </a:r>
                    <a:endParaRPr lang="ru-RU" dirty="0"/>
                  </a:p>
                </c:rich>
              </c:tx>
              <c:showCatName val="1"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/>
                      <a:t>Высшая категория</a:t>
                    </a:r>
                    <a:r>
                      <a:rPr lang="ru-RU"/>
                      <a:t>
</a:t>
                    </a:r>
                    <a:r>
                      <a:rPr lang="ru-RU" smtClean="0"/>
                      <a:t>39%</a:t>
                    </a:r>
                    <a:endParaRPr lang="ru-RU" dirty="0"/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0.14237813582788253"/>
                  <c:y val="7.76421823352773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Без категории
</a:t>
                    </a:r>
                    <a:r>
                      <a:rPr lang="ru-RU" dirty="0" smtClean="0"/>
                      <a:t>17%</a:t>
                    </a:r>
                    <a:endParaRPr lang="ru-RU" dirty="0"/>
                  </a:p>
                </c:rich>
              </c:tx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Первая категория</c:v>
                </c:pt>
                <c:pt idx="1">
                  <c:v>Высшая категория</c:v>
                </c:pt>
                <c:pt idx="2">
                  <c:v>Без категории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0.44000000000000095</c:v>
                </c:pt>
                <c:pt idx="1">
                  <c:v>0.28000000000000008</c:v>
                </c:pt>
                <c:pt idx="2">
                  <c:v>0.28000000000000008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Возрастной состав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2.3148636264101667E-3"/>
          <c:y val="0.13800769000643595"/>
          <c:w val="0.86784900365772066"/>
          <c:h val="0.694573788980022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Возрастной состав</c:v>
                </c:pt>
              </c:strCache>
            </c:strRef>
          </c:tx>
          <c:explosion val="8"/>
          <c:dLbls>
            <c:dLbl>
              <c:idx val="0"/>
              <c:layout>
                <c:manualLayout>
                  <c:x val="-0.28702129342016691"/>
                  <c:y val="5.6723213574701538E-2"/>
                </c:manualLayout>
              </c:layout>
              <c:tx>
                <c:rich>
                  <a:bodyPr/>
                  <a:lstStyle/>
                  <a:p>
                    <a:pPr>
                      <a:defRPr sz="1050"/>
                    </a:pPr>
                    <a:r>
                      <a:rPr lang="ru-RU" dirty="0"/>
                      <a:t>Свыше 55 лет
</a:t>
                    </a:r>
                    <a:r>
                      <a:rPr lang="ru-RU" dirty="0" smtClean="0"/>
                      <a:t>39%</a:t>
                    </a:r>
                    <a:endParaRPr lang="ru-RU" dirty="0"/>
                  </a:p>
                </c:rich>
              </c:tx>
              <c:spPr/>
              <c:showCatName val="1"/>
              <c:showPercent val="1"/>
            </c:dLbl>
            <c:dLbl>
              <c:idx val="1"/>
              <c:layout>
                <c:manualLayout>
                  <c:x val="0.13889546719004744"/>
                  <c:y val="-0.2788439808965863"/>
                </c:manualLayout>
              </c:layout>
              <c:tx>
                <c:rich>
                  <a:bodyPr/>
                  <a:lstStyle/>
                  <a:p>
                    <a:pPr>
                      <a:defRPr sz="1100"/>
                    </a:pPr>
                    <a:r>
                      <a:rPr lang="ru-RU" dirty="0"/>
                      <a:t>От </a:t>
                    </a:r>
                    <a:r>
                      <a:rPr lang="ru-RU" dirty="0" smtClean="0"/>
                      <a:t>30 </a:t>
                    </a:r>
                    <a:r>
                      <a:rPr lang="ru-RU" dirty="0"/>
                      <a:t>до 55 лет
</a:t>
                    </a:r>
                    <a:r>
                      <a:rPr lang="ru-RU" dirty="0" smtClean="0"/>
                      <a:t>52%</a:t>
                    </a:r>
                    <a:endParaRPr lang="ru-RU" dirty="0"/>
                  </a:p>
                </c:rich>
              </c:tx>
              <c:spPr/>
              <c:showCatName val="1"/>
              <c:showPercent val="1"/>
            </c:dLbl>
            <c:dLbl>
              <c:idx val="2"/>
              <c:layout>
                <c:manualLayout>
                  <c:x val="0.13127723097112937"/>
                  <c:y val="0.1134558739312094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до 30 лет
</a:t>
                    </a:r>
                    <a:r>
                      <a:rPr lang="ru-RU" dirty="0" smtClean="0"/>
                      <a:t>8%</a:t>
                    </a:r>
                    <a:endParaRPr lang="ru-RU" dirty="0"/>
                  </a:p>
                </c:rich>
              </c:tx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Лист1!$A$2:$A$5</c:f>
              <c:strCache>
                <c:ptCount val="3"/>
                <c:pt idx="0">
                  <c:v>Свыше 55 лет</c:v>
                </c:pt>
                <c:pt idx="1">
                  <c:v>От 35 до 55 лет</c:v>
                </c:pt>
                <c:pt idx="2">
                  <c:v>до 30 лет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</c:v>
                </c:pt>
                <c:pt idx="1">
                  <c:v>0.44</c:v>
                </c:pt>
                <c:pt idx="2">
                  <c:v>0.16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Стаж работы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7811723707602004E-2"/>
          <c:y val="0.19349941852706373"/>
          <c:w val="0.92218827629239863"/>
          <c:h val="0.8065005814729333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Стаж работы</c:v>
                </c:pt>
              </c:strCache>
            </c:strRef>
          </c:tx>
          <c:explosion val="14"/>
          <c:dLbls>
            <c:dLbl>
              <c:idx val="0"/>
              <c:layout>
                <c:manualLayout>
                  <c:x val="-9.8150584537138444E-2"/>
                  <c:y val="-0.1725687758564817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Свыше </a:t>
                    </a:r>
                    <a:r>
                      <a:rPr lang="ru-RU" dirty="0"/>
                      <a:t>25 лет
</a:t>
                    </a:r>
                    <a:r>
                      <a:rPr lang="ru-RU" dirty="0" smtClean="0"/>
                      <a:t>61%</a:t>
                    </a:r>
                    <a:endParaRPr lang="ru-RU" dirty="0"/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0.17247469507528931"/>
                  <c:y val="-0.1836554868167703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до </a:t>
                    </a:r>
                    <a:r>
                      <a:rPr lang="ru-RU" dirty="0"/>
                      <a:t>5 лет
</a:t>
                    </a:r>
                    <a:r>
                      <a:rPr lang="ru-RU" dirty="0" smtClean="0"/>
                      <a:t>13%</a:t>
                    </a:r>
                    <a:endParaRPr lang="ru-RU" dirty="0"/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0.19394745788153964"/>
                  <c:y val="0.10692637933006689"/>
                </c:manualLayout>
              </c:layout>
              <c:spPr/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  <c:showCatName val="1"/>
              <c:showPercent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Лист1!$A$2:$A$5</c:f>
              <c:strCache>
                <c:ptCount val="3"/>
                <c:pt idx="0">
                  <c:v>Свыше 25 лет</c:v>
                </c:pt>
                <c:pt idx="1">
                  <c:v>до 5 лет</c:v>
                </c:pt>
                <c:pt idx="2">
                  <c:v>от 35 до 55 лет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0.60000000000000064</c:v>
                </c:pt>
                <c:pt idx="1">
                  <c:v>0.12000000000000002</c:v>
                </c:pt>
                <c:pt idx="2">
                  <c:v>0.28000000000000008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600" dirty="0"/>
              <a:t>Математика</a:t>
            </a:r>
            <a:r>
              <a:rPr lang="ru-RU" dirty="0"/>
              <a:t> 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dLbls>
          <c:showPercent val="1"/>
        </c:dLbls>
      </c:pie3DChart>
      <c:spPr>
        <a:noFill/>
        <a:ln w="25400">
          <a:noFill/>
        </a:ln>
      </c:spPr>
    </c:plotArea>
    <c:legend>
      <c:legendPos val="t"/>
      <c:layout/>
    </c:legend>
    <c:plotVisOnly val="1"/>
    <c:dispBlanksAs val="zero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600" dirty="0"/>
              <a:t>Русский язык 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dLbls>
          <c:showPercent val="1"/>
        </c:dLbls>
      </c:pie3DChart>
    </c:plotArea>
    <c:legend>
      <c:legendPos val="t"/>
      <c:layout/>
    </c:legend>
    <c:plotVisOnly val="1"/>
    <c:dispBlanksAs val="zero"/>
  </c:chart>
  <c:externalData r:id="rId2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9C2EFBB-F129-4738-A62F-5FFF9C8C683A}" type="datetimeFigureOut">
              <a:rPr lang="ru-RU"/>
              <a:pPr>
                <a:defRPr/>
              </a:pPr>
              <a:t>10.10.2018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E2F69A6-06FA-4F6D-82ED-9BA16E66EF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EAB1D5-6318-4F26-8B14-386FABB2A40D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7EA8F00-0576-4112-A0AF-D752DD6FB920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875CD3-599A-441F-97A2-33A29F8E2E15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7CFFD4-7E8C-43DE-81E6-DEE11DE06353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F1E043-77B5-4EB5-9DC8-B6E70CAB447F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C1345B-1041-46D3-9377-DC9C495175F6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2F69A6-06FA-4F6D-82ED-9BA16E66EF9D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45FBCD-24C3-4712-A484-82356B11EA5D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2F69A6-06FA-4F6D-82ED-9BA16E66EF9D}" type="slidenum">
              <a:rPr lang="ru-RU"/>
              <a:pPr>
                <a:defRPr/>
              </a:pPr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3356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D52B87A-8101-4BFA-B202-0195499B1112}" type="datetimeFigureOut">
              <a:rPr lang="ru-RU"/>
              <a:pPr>
                <a:defRPr/>
              </a:pPr>
              <a:t>10.10.2018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D66E803-EA9C-437B-AF22-D9B07C0F7B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B95A3-F69C-42EC-A17D-DDD7B68DE25C}" type="datetimeFigureOut">
              <a:rPr lang="ru-RU"/>
              <a:pPr>
                <a:defRPr/>
              </a:pPr>
              <a:t>10.10.2018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3A334-9772-4020-B194-6D31104C6E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A4D32-19A6-4343-AE2C-1293D9993164}" type="datetimeFigureOut">
              <a:rPr lang="ru-RU"/>
              <a:pPr>
                <a:defRPr/>
              </a:pPr>
              <a:t>10.10.2018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BECE4-B892-47A0-A66B-A5339CCA08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65138"/>
            <a:ext cx="7772400" cy="14319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A31C7-A0D6-4D02-AA30-01D66AACA1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018A1-AEFC-4B4A-AE81-7E5B656462B4}" type="datetimeFigureOut">
              <a:rPr lang="ru-RU"/>
              <a:pPr>
                <a:defRPr/>
              </a:pPr>
              <a:t>10.10.2018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A3DA0-5F3F-4733-8011-4B89FA08AA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63037B8-259F-4322-ADD8-A4A2C1DFE42C}" type="datetimeFigureOut">
              <a:rPr lang="ru-RU"/>
              <a:pPr>
                <a:defRPr/>
              </a:pPr>
              <a:t>10.10.2018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8C6B4E9-A75D-4EDD-9E5C-7AF820EC44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9BEE51A-D8E9-474D-9AC9-B46C002230E1}" type="datetimeFigureOut">
              <a:rPr lang="ru-RU"/>
              <a:pPr>
                <a:defRPr/>
              </a:pPr>
              <a:t>10.10.2018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8EAE362-E090-46E3-ABDD-936EDD73DE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482311-49BE-4FE3-A324-02B7F4FE4C40}" type="datetimeFigureOut">
              <a:rPr lang="ru-RU"/>
              <a:pPr>
                <a:defRPr/>
              </a:pPr>
              <a:t>10.10.2018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56942D-EBCD-4F19-B3BF-C953BDE550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6F7ED7-C416-40F9-B8F6-D6B709259C60}" type="datetimeFigureOut">
              <a:rPr lang="ru-RU"/>
              <a:pPr>
                <a:defRPr/>
              </a:pPr>
              <a:t>10.10.2018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EC95447-638F-4872-BE7B-578459B831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C5304-83FB-4436-858B-8394BE3C969C}" type="datetimeFigureOut">
              <a:rPr lang="ru-RU"/>
              <a:pPr>
                <a:defRPr/>
              </a:pPr>
              <a:t>10.10.2018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9AF79-078A-4F09-BCA2-654F5B7386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01C369C-AB9B-44A8-BF89-4494509079A4}" type="datetimeFigureOut">
              <a:rPr lang="ru-RU"/>
              <a:pPr>
                <a:defRPr/>
              </a:pPr>
              <a:t>10.10.2018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EC08028-D7BF-40C6-8094-3B8CC0CAB6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FF0D294-200E-4360-A18E-F6C35871084A}" type="datetimeFigureOut">
              <a:rPr lang="ru-RU"/>
              <a:pPr>
                <a:defRPr/>
              </a:pPr>
              <a:t>10.10.2018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550A8BB-B3DC-4DFC-99F0-B074F192DD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105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00E9953-61D3-4886-9A93-392670CA42E0}" type="datetimeFigureOut">
              <a:rPr lang="ru-RU"/>
              <a:pPr>
                <a:defRPr/>
              </a:pPr>
              <a:t>10.10.2018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F84F645-2103-4AEE-B6DE-328064E1B2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71" r:id="rId1"/>
    <p:sldLayoutId id="2147484967" r:id="rId2"/>
    <p:sldLayoutId id="2147484972" r:id="rId3"/>
    <p:sldLayoutId id="2147484973" r:id="rId4"/>
    <p:sldLayoutId id="2147484974" r:id="rId5"/>
    <p:sldLayoutId id="2147484975" r:id="rId6"/>
    <p:sldLayoutId id="2147484968" r:id="rId7"/>
    <p:sldLayoutId id="2147484976" r:id="rId8"/>
    <p:sldLayoutId id="2147484977" r:id="rId9"/>
    <p:sldLayoutId id="2147484969" r:id="rId10"/>
    <p:sldLayoutId id="2147484970" r:id="rId11"/>
    <p:sldLayoutId id="214748497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mousoh23belovo@yandex.ru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511300" y="1752600"/>
            <a:ext cx="7632700" cy="297254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ПУБЛИЧНЫЙ  ДОКЛАД  </a:t>
            </a:r>
            <a:r>
              <a:rPr lang="ru-RU" sz="2800" b="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0" i="1" dirty="0">
                <a:latin typeface="Times New Roman" pitchFamily="18" charset="0"/>
                <a:cs typeface="Times New Roman" pitchFamily="18" charset="0"/>
              </a:rPr>
              <a:t>муниципального бюджетного общеобразовательного учреждения «Основная общеобразовательная </a:t>
            </a:r>
            <a:br>
              <a:rPr lang="ru-RU" sz="2800" b="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0" i="1" dirty="0">
                <a:latin typeface="Times New Roman" pitchFamily="18" charset="0"/>
                <a:cs typeface="Times New Roman" pitchFamily="18" charset="0"/>
              </a:rPr>
              <a:t>школа № 23 города  Белово» </a:t>
            </a: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0" i="1" dirty="0">
                <a:latin typeface="Times New Roman" pitchFamily="18" charset="0"/>
                <a:cs typeface="Times New Roman" pitchFamily="18" charset="0"/>
              </a:rPr>
              <a:t>Кемеровской области</a:t>
            </a: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2017 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учебный год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4954587"/>
          </a:xfrm>
        </p:spPr>
        <p:txBody>
          <a:bodyPr/>
          <a:lstStyle/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Создать условия для качественной реализации основных образовательных программ начального и основного общего образования;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Повысить эффективность использования метода проектов при организации урочной и внеурочной деятельности обучающихся;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Обеспечить качественное прохождение промежуточной и итоговой аттестации учащихся;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Содействовать расширению компетенций педагогов в соответствии с требованиями профессионального стандарта;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Усилить роль семьи в воспитании и обучении детей, активнее привлекать родителей к организации учебно-воспитательного процесса;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Развивать у учащихся потребность в здоровом образе жизни, формировать их гражданскую сознательность.</a:t>
            </a:r>
          </a:p>
          <a:p>
            <a:pPr marL="452437" indent="-342900" algn="just">
              <a:buFont typeface="Wingdings 3" pitchFamily="18" charset="2"/>
              <a:buNone/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Содержимое 1"/>
          <p:cNvSpPr>
            <a:spLocks noGrp="1"/>
          </p:cNvSpPr>
          <p:nvPr>
            <p:ph idx="1"/>
          </p:nvPr>
        </p:nvSpPr>
        <p:spPr>
          <a:xfrm>
            <a:off x="500034" y="1266676"/>
            <a:ext cx="8358246" cy="4376902"/>
          </a:xfrm>
        </p:spPr>
        <p:txBody>
          <a:bodyPr/>
          <a:lstStyle/>
          <a:p>
            <a:pPr marL="0" lvl="0" indent="0" algn="just" eaLnBrk="1" hangingPunct="1">
              <a:spcBef>
                <a:spcPct val="0"/>
              </a:spcBef>
              <a:buClrTx/>
              <a:buSzTx/>
              <a:buNone/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Команда МБОУ ООШ № 23 города Белово, 3 место по разборке и сборке АК-74 в городских соревнованиях среди учебных заведений города Белово, посвященных Дню защитника Отечества.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Команда МБОУ ООШ № 23 города Белово, 3 место в городской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конкурсно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познавательной программе «Здоровье – жизни цвет».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Команда МБОУ ООШ № 23 города Белово, 2 место в городской игре по станциям «Здравствуй, РДШ!»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Команда МБОУ ООШ № 23 города Белово, 2 место в городском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фотокроссе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«Живи настоящим!» посвященный Всемирному Дню борьбы со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СПИДом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sz="28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868346"/>
          </a:xfrm>
        </p:spPr>
        <p:txBody>
          <a:bodyPr/>
          <a:lstStyle/>
          <a:p>
            <a:pPr algn="ctr">
              <a:defRPr/>
            </a:pPr>
            <a:r>
              <a:rPr lang="ru-RU" sz="2400" dirty="0">
                <a:solidFill>
                  <a:srgbClr val="7030A0"/>
                </a:solidFill>
              </a:rPr>
              <a:t>Результаты участия  учащихся школы  в муниципальных конкурсах</a:t>
            </a:r>
          </a:p>
        </p:txBody>
      </p:sp>
      <p:pic>
        <p:nvPicPr>
          <p:cNvPr id="5" name="Рисунок 3" descr="C:\Documents and Settings\Admin\Рабочий стол\Районный конкурс 2 место\20180203_1147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3"/>
            <a:ext cx="107157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0" y="0"/>
            <a:ext cx="4539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6019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ru-RU" sz="4000" dirty="0">
                <a:solidFill>
                  <a:srgbClr val="7030A0"/>
                </a:solidFill>
              </a:rPr>
              <a:t>Мероприятия, направленные на  привитие у учащихся здорового образа жизни</a:t>
            </a:r>
          </a:p>
        </p:txBody>
      </p:sp>
      <p:pic>
        <p:nvPicPr>
          <p:cNvPr id="86020" name="Picture 5" descr="F:\фотографии школьные\100KM320\100_10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3573463"/>
            <a:ext cx="3379787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65138"/>
            <a:ext cx="8676456" cy="14319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7030A0"/>
                </a:solidFill>
              </a:rPr>
              <a:t>Видео -  уроки 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«Это должен знать каждый»</a:t>
            </a:r>
          </a:p>
        </p:txBody>
      </p:sp>
      <p:sp>
        <p:nvSpPr>
          <p:cNvPr id="8704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87044" name="Picture 2" descr="C:\Users\Samsung\Desktop\ФОТО 2012\родительский урок\100_6969.JPG"/>
          <p:cNvPicPr>
            <a:picLocks noChangeAspect="1" noChangeArrowheads="1"/>
          </p:cNvPicPr>
          <p:nvPr/>
        </p:nvPicPr>
        <p:blipFill>
          <a:blip r:embed="rId2" cstate="print"/>
          <a:srcRect t="13063"/>
          <a:stretch>
            <a:fillRect/>
          </a:stretch>
        </p:blipFill>
        <p:spPr bwMode="auto">
          <a:xfrm>
            <a:off x="1331913" y="1844675"/>
            <a:ext cx="6357937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3"/>
            <a:ext cx="8206680" cy="115212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7030A0"/>
                </a:solidFill>
              </a:rPr>
              <a:t>Спортивное мероприятие 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 «Мы против наркотиков»</a:t>
            </a:r>
          </a:p>
        </p:txBody>
      </p:sp>
      <p:sp>
        <p:nvSpPr>
          <p:cNvPr id="88067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88068" name="Picture 2" descr="C:\Documents and Settings\1\Рабочий стол\фотографии школьные\100KM320\100_14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412875"/>
            <a:ext cx="6269037" cy="470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9" name="Picture 7" descr="C:\Users\школа 23\Desktop\фото 13\100_94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7838" y="1196975"/>
            <a:ext cx="2208212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Охват учащихся горячим питанием:</a:t>
            </a:r>
          </a:p>
          <a:p>
            <a:r>
              <a:rPr lang="ru-RU" dirty="0"/>
              <a:t>одноразовое питание -</a:t>
            </a:r>
            <a:r>
              <a:rPr lang="ru-RU" dirty="0" smtClean="0"/>
              <a:t>196 </a:t>
            </a:r>
            <a:r>
              <a:rPr lang="ru-RU" dirty="0"/>
              <a:t>учащихся </a:t>
            </a:r>
            <a:r>
              <a:rPr lang="ru-RU" dirty="0" smtClean="0"/>
              <a:t>(57</a:t>
            </a:r>
            <a:r>
              <a:rPr lang="ru-RU" dirty="0"/>
              <a:t>%),</a:t>
            </a:r>
          </a:p>
          <a:p>
            <a:r>
              <a:rPr lang="ru-RU" dirty="0"/>
              <a:t>двухразовое питание - 33 учащихся (1%)</a:t>
            </a:r>
          </a:p>
          <a:p>
            <a:pPr>
              <a:buNone/>
            </a:pPr>
            <a:r>
              <a:rPr lang="ru-RU" dirty="0"/>
              <a:t>Буфетной продукцией пользуется – </a:t>
            </a:r>
            <a:r>
              <a:rPr lang="ru-RU" dirty="0" smtClean="0"/>
              <a:t>112 учащихся </a:t>
            </a:r>
            <a:r>
              <a:rPr lang="ru-RU"/>
              <a:t>(</a:t>
            </a:r>
            <a:r>
              <a:rPr lang="ru-RU" smtClean="0"/>
              <a:t>33%)</a:t>
            </a:r>
            <a:endParaRPr lang="ru-RU" dirty="0"/>
          </a:p>
          <a:p>
            <a:pPr>
              <a:buNone/>
            </a:pPr>
            <a:r>
              <a:rPr lang="ru-RU" dirty="0"/>
              <a:t>Общий охват питанием – 85%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ru-RU" dirty="0"/>
              <a:t>Организация питания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3" pitchFamily="18" charset="2"/>
              <a:buNone/>
            </a:pP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1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Контингент обучающихся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309" y="1571625"/>
          <a:ext cx="8534154" cy="4000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3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223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223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2235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2235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42235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000132">
                <a:tc gridSpan="6"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Учебный год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0013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2015-2016</a:t>
                      </a:r>
                    </a:p>
                    <a:p>
                      <a:pPr algn="ctr"/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2016-2017</a:t>
                      </a:r>
                    </a:p>
                    <a:p>
                      <a:pPr algn="ctr"/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r>
                        <a:rPr lang="ru-RU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- 2018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001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Кол-во классов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Кол-во уч-ся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Кол-во классов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Кол-во уч-ся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Кол-во классов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Кол-во уч-ся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00132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itchFamily="18" charset="0"/>
                          <a:cs typeface="Times New Roman" pitchFamily="18" charset="0"/>
                        </a:rPr>
                        <a:t>341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367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375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Содержимое 1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449762"/>
          </a:xfrm>
        </p:spPr>
        <p:txBody>
          <a:bodyPr/>
          <a:lstStyle/>
          <a:p>
            <a:pPr algn="ctr" eaLnBrk="1" hangingPunct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 августа 2014 года количество учащихся по школе составило 340 чел. (включая будущих первоклассников)</a:t>
            </a:r>
          </a:p>
          <a:p>
            <a:pPr algn="ctr" eaLnBrk="1" hangingPunct="1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1 августа 2015 года количество учащихся по школе  составило  353  чел. (включая будущих первоклассников)</a:t>
            </a:r>
          </a:p>
          <a:p>
            <a:pPr algn="ctr" eaLnBrk="1" hangingPunct="1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1 августа 2016 года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количество учащихся по школе  составило  373  чел. (включая будущих первоклассников)</a:t>
            </a:r>
          </a:p>
          <a:p>
            <a:pPr algn="ctr" eaLnBrk="1" hangingPunct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1 сентября 2017 года количество учащихся по школе составило 381 чел. (включая будущих первоклассников)</a:t>
            </a:r>
          </a:p>
          <a:p>
            <a:pPr algn="ctr" eaLnBrk="1" hangingPunct="1"/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 3" pitchFamily="18" charset="2"/>
              <a:buNone/>
            </a:pP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Сравнительный анализ контингента учащихся по учебным годам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04" name="WordArt 32"/>
          <p:cNvSpPr>
            <a:spLocks noChangeArrowheads="1" noChangeShapeType="1" noTextEdit="1"/>
          </p:cNvSpPr>
          <p:nvPr/>
        </p:nvSpPr>
        <p:spPr bwMode="auto">
          <a:xfrm>
            <a:off x="1116013" y="333375"/>
            <a:ext cx="70104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Социальный портрет </a:t>
            </a:r>
          </a:p>
          <a:p>
            <a:pPr algn="ctr"/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ООШ №23 города Белово</a:t>
            </a:r>
          </a:p>
        </p:txBody>
      </p:sp>
      <p:graphicFrame>
        <p:nvGraphicFramePr>
          <p:cNvPr id="29141" name="Group 469"/>
          <p:cNvGraphicFramePr>
            <a:graphicFrameLocks noGrp="1"/>
          </p:cNvGraphicFramePr>
          <p:nvPr/>
        </p:nvGraphicFramePr>
        <p:xfrm>
          <a:off x="179512" y="1484784"/>
          <a:ext cx="8748463" cy="4007183"/>
        </p:xfrm>
        <a:graphic>
          <a:graphicData uri="http://schemas.openxmlformats.org/drawingml/2006/table">
            <a:tbl>
              <a:tblPr/>
              <a:tblGrid>
                <a:gridCol w="897286"/>
                <a:gridCol w="1046930"/>
                <a:gridCol w="1420607"/>
                <a:gridCol w="897286"/>
                <a:gridCol w="822512"/>
                <a:gridCol w="822512"/>
                <a:gridCol w="1046834"/>
                <a:gridCol w="897725"/>
                <a:gridCol w="896771"/>
              </a:tblGrid>
              <a:tr h="26901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Год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Категория учащихся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337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Дети из многодетных семей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Дети из малообеспеченных семей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Дети из опекаемых семей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Дети инвалиды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Дети «группы риска»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Дети из семей находящихся в социально-опасном положении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Учащиеся состоящие на ВШУ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Учащиеся  (семьи учащихся) состоящие на учете в ПДН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 01.09.2016г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41 учащийся (12%)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43 учащихся (13%)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 учащихся (2%)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 учащихся (0,8%)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 учащихся (2%)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 учащихся (0,5%)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 учащихся (11%)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 учащихся (0,5%)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 31.06.2017г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49 учащихся (13,4%)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52 учащихся (14,2%)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 учащихся (2,7%)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 учащихся (0,5%)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 учащихся (2,7%)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 учащихся (1,6%)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18 учащихся (4,9%)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 учащихся (0,8%)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 01.09.2017г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43ученика (11,5%)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44 ученика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(11,7%)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учащихся (3,2%)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 учащихся (0,5%)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 учащихся (2,6%)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 учащихся (3,2%)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 учащихся (3,4%)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 учащихся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(1,6 %)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 31.06.2018г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43ученика (11,5%)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44 ученика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(11,7%)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учащихся (3,2%)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 учащихся (0,5%)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 учащихся (2,6%)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 учащихся (3,2%)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 учащихся (3,4%)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 ученика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(1,1 %)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1600" dirty="0" smtClean="0">
                <a:latin typeface="Times New Roman" pitchFamily="18" charset="0"/>
              </a:rPr>
              <a:t>Ежегодно учащимся из многодетных, малообеспеченных семей, учащихся состоящих на разных уровнях внутри школьного учета оказывается материальная помощь при подготовке к началу нового учебного года, при организации бесплатного льготного питания, организации летнего отдыха и временной занятости в летний период.</a:t>
            </a:r>
          </a:p>
          <a:p>
            <a:pPr>
              <a:lnSpc>
                <a:spcPct val="80000"/>
              </a:lnSpc>
            </a:pPr>
            <a:r>
              <a:rPr lang="ru-RU" sz="1600" dirty="0" smtClean="0">
                <a:latin typeface="Times New Roman" pitchFamily="18" charset="0"/>
              </a:rPr>
              <a:t>Для подготовки к началу 2018 – 2019 учебного года в рамках областной акции «Первое сентября каждому школьнику» была оказана материальная помощь четверым учащимся из многодетных и малообеспеченных семей на сумму 5000 рублей.</a:t>
            </a:r>
          </a:p>
          <a:p>
            <a:pPr>
              <a:lnSpc>
                <a:spcPct val="80000"/>
              </a:lnSpc>
            </a:pPr>
            <a:r>
              <a:rPr lang="ru-RU" sz="1600" dirty="0" smtClean="0">
                <a:latin typeface="Times New Roman" pitchFamily="18" charset="0"/>
              </a:rPr>
              <a:t>29 учащихся школы из многодетных, малообеспеченных семей и социально-опасных семей состоящих на учете в ПДН получили новогодние подарки в рамках акции «Подарок Деда Мороза».</a:t>
            </a:r>
          </a:p>
          <a:p>
            <a:pPr>
              <a:lnSpc>
                <a:spcPct val="80000"/>
              </a:lnSpc>
            </a:pPr>
            <a:r>
              <a:rPr lang="ru-RU" sz="1600" dirty="0" smtClean="0">
                <a:latin typeface="Times New Roman" pitchFamily="18" charset="0"/>
              </a:rPr>
              <a:t>1 ученик школы из многодетной и малообеспеченной семьи, имеющий особые заслуги в учении получил велосипед в рамках региональной акции «1000 велосипедов детям Кузбасса».</a:t>
            </a:r>
          </a:p>
          <a:p>
            <a:pPr>
              <a:lnSpc>
                <a:spcPct val="80000"/>
              </a:lnSpc>
            </a:pPr>
            <a:r>
              <a:rPr lang="ru-RU" sz="1600" dirty="0" smtClean="0">
                <a:latin typeface="Times New Roman" pitchFamily="18" charset="0"/>
              </a:rPr>
              <a:t>С 01.06.2018 года четверо учащихся состоящих на ВШУ были временно трудоустроены в МБОУ ООШ №23 города Белово («Трудовая бригада»).</a:t>
            </a:r>
          </a:p>
          <a:p>
            <a:pPr>
              <a:lnSpc>
                <a:spcPct val="80000"/>
              </a:lnSpc>
            </a:pPr>
            <a:r>
              <a:rPr lang="ru-RU" sz="1600" dirty="0" smtClean="0">
                <a:latin typeface="Times New Roman" pitchFamily="18" charset="0"/>
              </a:rPr>
              <a:t>Так же в течение июня 2018 года 70 обучающихся  были организованы для оздоровления в летнем лагере МБОУ ООШ №23 города Белово.</a:t>
            </a:r>
          </a:p>
        </p:txBody>
      </p:sp>
      <p:sp>
        <p:nvSpPr>
          <p:cNvPr id="125956" name="WordArt 4"/>
          <p:cNvSpPr>
            <a:spLocks noChangeArrowheads="1" noChangeShapeType="1" noTextEdit="1"/>
          </p:cNvSpPr>
          <p:nvPr/>
        </p:nvSpPr>
        <p:spPr bwMode="auto">
          <a:xfrm>
            <a:off x="971600" y="260648"/>
            <a:ext cx="6697662" cy="1147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Меры социальной поддержки учащихся </a:t>
            </a:r>
          </a:p>
          <a:p>
            <a:pPr algn="ctr"/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состоящих на внутришкольном учете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Содержимое 1"/>
          <p:cNvSpPr>
            <a:spLocks noGrp="1"/>
          </p:cNvSpPr>
          <p:nvPr>
            <p:ph idx="1"/>
          </p:nvPr>
        </p:nvSpPr>
        <p:spPr>
          <a:xfrm>
            <a:off x="539750" y="981075"/>
            <a:ext cx="8229600" cy="5097463"/>
          </a:xfrm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None/>
            </a:pP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lang="ru-RU" sz="16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indent="0" algn="just">
              <a:spcBef>
                <a:spcPct val="0"/>
              </a:spcBef>
              <a:buClrTx/>
              <a:buSzTx/>
              <a:buFont typeface="Wingdings 3" pitchFamily="18" charset="2"/>
              <a:buNone/>
            </a:pP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Организационная структура управления образовательного учреждения направлена на создание единого образовательного коллектива единомышленников.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ct val="0"/>
              </a:spcBef>
              <a:buClrTx/>
              <a:buSzTx/>
              <a:buFont typeface="Wingdings 3" pitchFamily="18" charset="2"/>
              <a:buNone/>
            </a:pPr>
            <a:r>
              <a:rPr lang="ru-RU" sz="2800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Управление школой осуществляется на основе гласности, демократии, самоуправления, взаимодействия с общественностью.</a:t>
            </a:r>
          </a:p>
          <a:p>
            <a:pPr marL="0" indent="0" algn="just">
              <a:spcBef>
                <a:spcPct val="0"/>
              </a:spcBef>
              <a:buClrTx/>
              <a:buSzTx/>
              <a:buFont typeface="Wingdings 3" pitchFamily="18" charset="2"/>
              <a:buNone/>
            </a:pP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ctr">
              <a:defRPr/>
            </a:pP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Структура управления  ОУ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35896" y="764704"/>
            <a:ext cx="144016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Директор</a:t>
            </a: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80112" y="3501008"/>
            <a:ext cx="208823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Детское самоуправление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484784"/>
            <a:ext cx="180020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Управляющий совет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67744" y="1484784"/>
            <a:ext cx="208823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Педагогический  совет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2636912"/>
            <a:ext cx="3312368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Общее собрание трудового коллектива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1484784"/>
            <a:ext cx="432048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Заместитель дире</a:t>
            </a:r>
            <a:r>
              <a:rPr lang="ru-RU" dirty="0"/>
              <a:t>ктора по УВР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1988840"/>
            <a:ext cx="432048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Заместитель директора по ВР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2492896"/>
            <a:ext cx="432048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Заместитель директора по АХР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2996952"/>
            <a:ext cx="432048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Заместитель директора по БЖ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004048" y="4581128"/>
            <a:ext cx="1440160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ДО «Радуга</a:t>
            </a:r>
            <a:r>
              <a:rPr lang="ru-RU" dirty="0"/>
              <a:t>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732240" y="4509120"/>
            <a:ext cx="158417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ДЮО «Поколение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NEXT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79512" y="4077072"/>
            <a:ext cx="187220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Методический совет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267744" y="4077072"/>
            <a:ext cx="216024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Методические объединения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95536" y="0"/>
            <a:ext cx="828092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Структура управления  ОУ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Содержимое 1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602287"/>
          </a:xfrm>
        </p:spPr>
        <p:txBody>
          <a:bodyPr/>
          <a:lstStyle/>
          <a:p>
            <a:pPr algn="just">
              <a:buFont typeface="Wingdings 3" pitchFamily="18" charset="2"/>
              <a:buNone/>
            </a:pPr>
            <a:r>
              <a:rPr lang="ru-RU" sz="1600" dirty="0">
                <a:latin typeface="Times New Roman" pitchFamily="18" charset="0"/>
              </a:rPr>
              <a:t>		Эффективное функционирование образовательного учреждения возможно только при наличии четкой и спланированной системы управления.</a:t>
            </a:r>
          </a:p>
          <a:p>
            <a:pPr algn="just">
              <a:buFont typeface="Wingdings 3" pitchFamily="18" charset="2"/>
              <a:buNone/>
            </a:pPr>
            <a:r>
              <a:rPr lang="ru-RU" sz="1600" dirty="0">
                <a:latin typeface="Times New Roman" pitchFamily="18" charset="0"/>
              </a:rPr>
              <a:t>   Наша школа – сложное высокоорганизованное учреждение, управление которым строится на четких принципах единомыслия и самоуправления.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</a:rPr>
              <a:t>  Постоянно действующим органом управления учреждением является </a:t>
            </a:r>
            <a:r>
              <a:rPr lang="ru-RU" sz="1600" b="1" dirty="0">
                <a:latin typeface="Times New Roman" pitchFamily="18" charset="0"/>
              </a:rPr>
              <a:t>Педагогический совет</a:t>
            </a:r>
            <a:r>
              <a:rPr lang="ru-RU" sz="1600" dirty="0">
                <a:latin typeface="Times New Roman" pitchFamily="18" charset="0"/>
              </a:rPr>
              <a:t>, заседания которого проходят один раз в четверть. Производственные вопросы и вопросы текущей педагогической деятельности рассматриваются на </a:t>
            </a:r>
            <a:r>
              <a:rPr lang="ru-RU" sz="1600" b="1" dirty="0">
                <a:latin typeface="Times New Roman" pitchFamily="18" charset="0"/>
              </a:rPr>
              <a:t>совещаниях при директоре</a:t>
            </a:r>
            <a:r>
              <a:rPr lang="ru-RU" sz="1600" dirty="0">
                <a:latin typeface="Times New Roman" pitchFamily="18" charset="0"/>
              </a:rPr>
              <a:t>. Научно-методическую работу координирует </a:t>
            </a:r>
            <a:r>
              <a:rPr lang="ru-RU" sz="1600" b="1" dirty="0">
                <a:latin typeface="Times New Roman" pitchFamily="18" charset="0"/>
              </a:rPr>
              <a:t>Методический совет.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</a:rPr>
              <a:t>   Вопросы организационного характера решаются </a:t>
            </a:r>
            <a:r>
              <a:rPr lang="ru-RU" sz="1600" b="1" dirty="0">
                <a:latin typeface="Times New Roman" pitchFamily="18" charset="0"/>
              </a:rPr>
              <a:t>общим собранием трудового коллектива</a:t>
            </a:r>
            <a:r>
              <a:rPr lang="ru-RU" sz="1600" dirty="0">
                <a:latin typeface="Times New Roman" pitchFamily="18" charset="0"/>
              </a:rPr>
              <a:t> образовательного учреждения. Функционирует и ведет активную работу </a:t>
            </a:r>
            <a:r>
              <a:rPr lang="ru-RU" sz="1600" b="1" dirty="0">
                <a:latin typeface="Times New Roman" pitchFamily="18" charset="0"/>
              </a:rPr>
              <a:t>профсоюзный комитет</a:t>
            </a:r>
            <a:r>
              <a:rPr lang="ru-RU" sz="1600" dirty="0">
                <a:latin typeface="Times New Roman" pitchFamily="18" charset="0"/>
              </a:rPr>
              <a:t>, осуществляющий общественный контроль соблюдения трудового законодательства.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</a:rPr>
              <a:t>  В школе работает </a:t>
            </a:r>
            <a:r>
              <a:rPr lang="ru-RU" sz="1600" b="1" dirty="0">
                <a:latin typeface="Times New Roman" pitchFamily="18" charset="0"/>
              </a:rPr>
              <a:t>Управляющий совет,</a:t>
            </a:r>
            <a:r>
              <a:rPr lang="ru-RU" sz="1600" dirty="0">
                <a:latin typeface="Times New Roman" pitchFamily="18" charset="0"/>
              </a:rPr>
              <a:t>  который является некоммерческой организацией самоуправления широкой общественности, созданной Учредителем школы, педагогами, учениками и родителями, т.е. гражданами, заинтересованными во всесторонней помощи, поддержке и содействии образовательному учреждению во всех сферах его деятельности. </a:t>
            </a:r>
            <a:r>
              <a:rPr lang="ru-RU" sz="1600" b="1" dirty="0">
                <a:latin typeface="Times New Roman" pitchFamily="18" charset="0"/>
              </a:rPr>
              <a:t>Классные  родительские комитеты  </a:t>
            </a:r>
            <a:r>
              <a:rPr lang="ru-RU" sz="1600" dirty="0">
                <a:latin typeface="Times New Roman" pitchFamily="18" charset="0"/>
              </a:rPr>
              <a:t>активно сотрудничают со школой по вопросам оказания помощи в воспитании и обучении учащихся.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</a:rPr>
              <a:t>   Одной из составляющих структуры управления школой является </a:t>
            </a:r>
            <a:r>
              <a:rPr lang="ru-RU" sz="1600" b="1" dirty="0">
                <a:latin typeface="Times New Roman" pitchFamily="18" charset="0"/>
              </a:rPr>
              <a:t>орган ученического самоуправления</a:t>
            </a:r>
            <a:r>
              <a:rPr lang="ru-RU" sz="1600" dirty="0">
                <a:latin typeface="Times New Roman" pitchFamily="18" charset="0"/>
              </a:rPr>
              <a:t> – детская общественная организация «Поколение </a:t>
            </a:r>
            <a:r>
              <a:rPr lang="en-US" sz="1600" dirty="0">
                <a:latin typeface="Times New Roman" pitchFamily="18" charset="0"/>
              </a:rPr>
              <a:t>NEXT</a:t>
            </a:r>
            <a:r>
              <a:rPr lang="ru-RU" sz="1600" dirty="0">
                <a:latin typeface="Times New Roman" pitchFamily="18" charset="0"/>
              </a:rPr>
              <a:t>», деятельность которой осуществляется через Совет актива учащихся школы.</a:t>
            </a:r>
          </a:p>
          <a:p>
            <a:pPr>
              <a:buFont typeface="Wingdings 3" pitchFamily="18" charset="2"/>
              <a:buNone/>
            </a:pPr>
            <a:endParaRPr lang="ru-RU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Содержимое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54364"/>
          </a:xfrm>
        </p:spPr>
        <p:txBody>
          <a:bodyPr/>
          <a:lstStyle/>
          <a:p>
            <a:pPr algn="ctr">
              <a:buFont typeface="Wingdings 3" pitchFamily="18" charset="2"/>
              <a:buNone/>
              <a:defRPr/>
            </a:pP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МБОУ ООШ №23 города Белово сотрудничает со следующими учреждениями:</a:t>
            </a:r>
          </a:p>
          <a:p>
            <a:pPr algn="ctr">
              <a:buFont typeface="Wingdings 3" pitchFamily="18" charset="2"/>
              <a:buNone/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ТУ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Грамотеино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Управление образования Администрации Беловского городского округа,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3" pitchFamily="18" charset="2"/>
              <a:buNone/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МОУ ДПО (ПК)С «Информационно-методический центр города Белово»,</a:t>
            </a:r>
          </a:p>
          <a:p>
            <a:pPr algn="ctr">
              <a:buFont typeface="Wingdings 3" pitchFamily="18" charset="2"/>
              <a:buNone/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ГОУ СПО  «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Беловский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медицинский колледж»,  </a:t>
            </a:r>
          </a:p>
          <a:p>
            <a:pPr algn="ctr">
              <a:buFont typeface="Wingdings 3" pitchFamily="18" charset="2"/>
              <a:buNone/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ГОУ СПО «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Беловский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политехнический колледж»,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ООО  «Шахта «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Грамотеинская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pPr algn="ctr">
              <a:buNone/>
              <a:defRPr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Культурный  центр «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Грамотеинский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pPr algn="ctr">
              <a:buNone/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Беловское городское отделение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Кемеровского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регионального общественного движения «Ветераны Комсомола»,</a:t>
            </a:r>
          </a:p>
          <a:p>
            <a:pPr algn="ctr">
              <a:buFont typeface="Wingdings 3" pitchFamily="18" charset="2"/>
              <a:buNone/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Совет ветеранов ООО  «Шахта «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Грамотеинская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» Кемеровской региональной общественной организации ветеранов войны и труда «Ветеран»,</a:t>
            </a:r>
          </a:p>
          <a:p>
            <a:pPr algn="ctr">
              <a:buFont typeface="Wingdings 3" pitchFamily="18" charset="2"/>
              <a:buNone/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Спортивный комплекс «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Грамотеинский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pPr algn="ctr">
              <a:buNone/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МОУ ДОД Детская школа искусств №12, </a:t>
            </a:r>
          </a:p>
          <a:p>
            <a:pPr algn="ctr">
              <a:buNone/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МОУ ДОД Детская художественная школа №3, </a:t>
            </a:r>
          </a:p>
          <a:p>
            <a:pPr algn="ctr">
              <a:buNone/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МДОУ «Детский  сад №31 «Зайчик», </a:t>
            </a:r>
          </a:p>
          <a:p>
            <a:pPr algn="ctr">
              <a:buFont typeface="Wingdings 3" pitchFamily="18" charset="2"/>
              <a:buNone/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МДОУ «Детский сад №57 «Никитка»</a:t>
            </a:r>
          </a:p>
          <a:p>
            <a:pPr algn="just">
              <a:buFont typeface="Wingdings 3" pitchFamily="18" charset="2"/>
              <a:buNone/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 3" pitchFamily="18" charset="2"/>
              <a:buNone/>
              <a:defRPr/>
            </a:pPr>
            <a:endParaRPr lang="ru-RU" sz="1600" b="1" dirty="0"/>
          </a:p>
          <a:p>
            <a:pPr algn="just">
              <a:buFont typeface="Wingdings 3" pitchFamily="18" charset="2"/>
              <a:buNone/>
              <a:defRPr/>
            </a:pPr>
            <a:endParaRPr lang="ru-RU" sz="1600" b="1" dirty="0"/>
          </a:p>
          <a:p>
            <a:pPr algn="ctr">
              <a:buFont typeface="Wingdings 3" pitchFamily="18" charset="2"/>
              <a:buNone/>
              <a:defRPr/>
            </a:pPr>
            <a:endParaRPr lang="ru-RU" sz="16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Социальное</a:t>
            </a:r>
            <a:r>
              <a:rPr lang="ru-RU" dirty="0"/>
              <a:t> партнерство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170487"/>
          </a:xfrm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None/>
              <a:defRPr/>
            </a:pPr>
            <a:r>
              <a:rPr lang="ru-RU" sz="1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структуры управления школой способствует эффективной реализации новых направлений деятельности, реализуемых в школе: внедрение ФГОС основного общего образования,  введение профессионального стандарта «Педагог», развитие школьной оценки качества образования.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ct val="0"/>
              </a:spcBef>
              <a:buClrTx/>
              <a:buSzTx/>
              <a:buFont typeface="Wingdings 3" pitchFamily="18" charset="2"/>
              <a:buNone/>
              <a:defRPr/>
            </a:pP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Непосредственное управление педагогическим процессом реализуют директор школы и его заместители по учебно-воспитательной и воспитательной работе. В школе работает трудолюбивый, доброжелательный, творческий коллектив педагогов. 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>
              <a:buFont typeface="Wingdings 3" pitchFamily="18" charset="2"/>
              <a:buNone/>
              <a:defRPr/>
            </a:pP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400" dirty="0"/>
              <a:t>Кадровое обеспечение образовательного процесса</a:t>
            </a:r>
            <a:br>
              <a:rPr lang="ru-RU" sz="2400" dirty="0"/>
            </a:br>
            <a:endParaRPr lang="ru-RU" sz="2400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848466"/>
              </p:ext>
            </p:extLst>
          </p:nvPr>
        </p:nvGraphicFramePr>
        <p:xfrm>
          <a:off x="539750" y="2708275"/>
          <a:ext cx="8135938" cy="3975064"/>
        </p:xfrm>
        <a:graphic>
          <a:graphicData uri="http://schemas.openxmlformats.org/drawingml/2006/table">
            <a:tbl>
              <a:tblPr/>
              <a:tblGrid>
                <a:gridCol w="74886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73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89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52500" algn="l"/>
                        </a:tabLst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педагогов (включая директора и заместителей  по УВР,  ВР, БЖ)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23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0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Награждены знаком «Отличник народного просвещения»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1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0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Награждены нагрудным знаком «Почетный работник общего образования РФ»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2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0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Награждены  медалью   «За   достойное   воспитание    детей»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0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Высшее образование (педагогическое)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19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0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Среднее профессиональное (педагогическое)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4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0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Имеют высшую квалификационную категорию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9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0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Имеют первую квалификационную категорию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10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0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Прошли аттестацию на соответствие занимаемой должности учитель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0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 имеют  квалификационной категории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4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640960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991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17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i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Введение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сл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i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Общая характеристика</a:t>
                      </a:r>
                      <a:r>
                        <a:rPr lang="ru-RU" sz="2000" b="1" i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школы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сл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i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Социальный портрет ОУ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сл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Структура управления образовательным учреждением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сл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Социальное партнерство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сл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Кадровое обеспечение образовательного процесса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сл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Учебно-материальная база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 сл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условий для реализации качественного образования и развития личности обучающихся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сл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Динамика успеваемости за 3 года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сл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</a:t>
                      </a:r>
                      <a:r>
                        <a:rPr lang="ru-RU" sz="2000" b="1" i="1" baseline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ГИА </a:t>
                      </a:r>
                      <a:endParaRPr lang="ru-RU" sz="2000" b="1" i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33сл</a:t>
                      </a:r>
                      <a:endParaRPr lang="ru-RU" sz="20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ДОКЛАДА-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/>
        </p:nvGraphicFramePr>
        <p:xfrm>
          <a:off x="1331640" y="188640"/>
          <a:ext cx="6686153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0" y="3429000"/>
          <a:ext cx="4932040" cy="3717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3707904" y="3501008"/>
          <a:ext cx="5436096" cy="3356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6453336"/>
          </a:xfrm>
        </p:spPr>
        <p:txBody>
          <a:bodyPr>
            <a:normAutofit fontScale="90000"/>
          </a:bodyPr>
          <a:lstStyle/>
          <a:p>
            <a:pPr algn="just">
              <a:defRPr/>
            </a:pPr>
            <a: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Анализируя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вышеперечисленные данные, следует отметить что в МБОУ ООШ №23 города Белово работает высококвалифицированный педагогический коллектив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(83%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педагогов имеют квалификационную категорию). Средний возраст педагогов нашего образовательного учреждения составляет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48,8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лет. Достаточно высокий уровень квалификации педагогов, отсутствие текучести кадров позволяет коллективу стабильно  работать и решать учебно-воспитательные задачи.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По итогам аттестации в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2017-2018 учебном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получили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высшую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квалификационную категорию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Чурилова И.Н., учитель физической культуры,  Денисенко Н.И., учитель начальных классов;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первую квалификационную категорию получили : Курочкина Е.В., учитель физики и Олесько Л.В., учитель математики.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табильный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высококвалифицированный педагогический коллектив школы обладает большим потенциалом  для реализации воспитательно-образовательных программ и внедрения инновационных проектов с целью повышения качества образования и подготовки учащихся к успешной социализации после окончания образовательного учреждения.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ru-RU" sz="2000" b="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000" b="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Содержимое 1"/>
          <p:cNvSpPr>
            <a:spLocks noGrp="1"/>
          </p:cNvSpPr>
          <p:nvPr>
            <p:ph idx="1"/>
          </p:nvPr>
        </p:nvSpPr>
        <p:spPr>
          <a:xfrm>
            <a:off x="468313" y="836613"/>
            <a:ext cx="8229600" cy="5113337"/>
          </a:xfrm>
        </p:spPr>
        <p:txBody>
          <a:bodyPr/>
          <a:lstStyle/>
          <a:p>
            <a:pPr algn="ctr">
              <a:buNone/>
            </a:pPr>
            <a:r>
              <a:rPr lang="ru-RU" sz="1800" b="1" dirty="0"/>
              <a:t> В МБОУ ООШ №23 города Белово   - 17  учебных кабинетов:</a:t>
            </a:r>
            <a:endParaRPr lang="ru-RU" sz="1800" dirty="0"/>
          </a:p>
          <a:p>
            <a:pPr algn="just">
              <a:buFont typeface="Wingdings 3" pitchFamily="18" charset="2"/>
              <a:buNone/>
            </a:pPr>
            <a:r>
              <a:rPr lang="ru-RU" sz="1400" dirty="0"/>
              <a:t>  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 кабинета начальных классов, 1 кабинет русского языка, 1 кабинет математики, 1 компьютерный класс, 1 кабинет истории и обществознания, 1 кабинет географии и биологии (с лабораторией), 1 кабинет физики  (с лабораторией), 1 кабинет химии (с лабораторией), 3 кабинета  иностранного языка, 1 кабинет музыки и ИЗО, кабинет технологии для девочек (с кулинарией), учебная мастерская для мальчиков.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Имеется столовая на 80 посадочных мест, библиотека (число книг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5893,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научно-педагогической и методической литературы – 600, фонд учебников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2474), 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медицинский кабинет – 1, учительская – 1, музейный уголок – 1, административных кабинетов – 4. 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Имеется спортивный зал и спортивная площадка, предназначенная для игры в мини-футбол, гимнастический турник, спортивные   лабиринт и  лестница.</a:t>
            </a:r>
          </a:p>
          <a:p>
            <a:pPr algn="just">
              <a:buFont typeface="Wingdings 3" pitchFamily="18" charset="2"/>
              <a:buNone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школе создан кабинет  технической поддержки учебного процесса,  который оснащен мобильным компьютерным классом  и интерактивным комплексом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Помещения оснащены компьютерной техникой</a:t>
            </a:r>
          </a:p>
          <a:p>
            <a:pPr algn="just">
              <a:buFont typeface="Wingdings 3" pitchFamily="18" charset="2"/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библиотека – 2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компьютера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 3" pitchFamily="18" charset="2"/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кабинет географии и биологии – компьютер и мультимедийный проектор;		административный блок – 3 компьютера  и  2-ноутбука 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кабинете  информатики – 8 компьютеров, ноутбук,  мультимедийный проектор. </a:t>
            </a:r>
          </a:p>
          <a:p>
            <a:pPr algn="just">
              <a:buFont typeface="Wingdings 3" pitchFamily="18" charset="2"/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Все компьютеры  в компьютерном классе  подключены к локальной сети и имеют выход в Интернет.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endParaRPr lang="ru-RU" sz="1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ctr">
              <a:defRPr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материальная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база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Содержимое 1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457825"/>
          </a:xfrm>
        </p:spPr>
        <p:txBody>
          <a:bodyPr/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Все учебные кабинеты оснащены ТСО, в наличии УМК по всем предметам; ведется работа по усилению учебно-материальной базы кабинетов обществознания, истории, географии, биологии, химии,  физики, спортивного зала.  </a:t>
            </a:r>
          </a:p>
          <a:p>
            <a:pPr algn="just">
              <a:spcBef>
                <a:spcPct val="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Компьютерный класс, новая ученическая мебель,  лабораторное оборудование в кабинетах химии, физики, биологии, информатики, способствуют обеспечению доступности качественного образования. </a:t>
            </a:r>
          </a:p>
          <a:p>
            <a:pPr algn="just">
              <a:spcBef>
                <a:spcPct val="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школе имеется также три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немеловые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доски, два мультимедийных проектора, которые используется как  для проведения уроков, так и для организации конференций, родительских собраний, классных часов и т.д. </a:t>
            </a:r>
          </a:p>
          <a:p>
            <a:pPr algn="just">
              <a:spcBef>
                <a:spcPct val="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Благодаря добровольным пожертвованиям родителей произведен косметический ремонт учебных кабинетов, частичный ремонт1 этажа, пристройки, обеденного зала, питьевого режима, фасада здания.</a:t>
            </a:r>
          </a:p>
          <a:p>
            <a:pPr algn="just">
              <a:spcBef>
                <a:spcPct val="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База школьной библиотеки позволяет 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89%обеспечить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учебниками учащихся МБОУ ООШ №23 города Белово. </a:t>
            </a:r>
          </a:p>
          <a:p>
            <a:pPr algn="just">
              <a:spcBef>
                <a:spcPct val="0"/>
              </a:spcBef>
            </a:pP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Пищеблок школы оборудован специализированными устройствами: мармитами для первых блюд и вторых блюд, холодильниками,  морозильной камерой, кухонной посудой,  ваннами в цехах пищеблока,  производственными столами, посудомоечной  машиной, холодильными шкафами для хранения овощей.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средства спонсоров:  произведен косметический ремонт лестниц школы, фойе 2 этажа, обеденного зала.</a:t>
            </a:r>
          </a:p>
          <a:p>
            <a:pPr algn="just">
              <a:spcBef>
                <a:spcPct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школе имеется лицензированный медицинский блок (серия ЛО № 0006197), состоящий из смотрового и процедурного кабинетов, оснащенный современной медицинской техникой: ионизатором воздуха, передвижным кварцем, стерилизатором, ростомером, аппаратом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Ротта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», тонометром, весами электронными и т.д.</a:t>
            </a:r>
            <a:r>
              <a:rPr lang="ru-RU" sz="2000" dirty="0"/>
              <a:t> 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Лицензия на осуществление медицинской деятельности</a:t>
            </a:r>
          </a:p>
        </p:txBody>
      </p:sp>
      <p:pic>
        <p:nvPicPr>
          <p:cNvPr id="36867" name="Picture 2" descr="E:\лицензия мед.jpg"/>
          <p:cNvPicPr>
            <a:picLocks noChangeAspect="1" noChangeArrowheads="1"/>
          </p:cNvPicPr>
          <p:nvPr/>
        </p:nvPicPr>
        <p:blipFill>
          <a:blip r:embed="rId2" cstate="print"/>
          <a:srcRect l="952" t="2695" r="6189" b="3368"/>
          <a:stretch>
            <a:fillRect/>
          </a:stretch>
        </p:blipFill>
        <p:spPr bwMode="auto">
          <a:xfrm>
            <a:off x="1476375" y="1484313"/>
            <a:ext cx="3219450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3" descr="E:\лицензия мед2.jpg"/>
          <p:cNvPicPr>
            <a:picLocks noChangeAspect="1" noChangeArrowheads="1"/>
          </p:cNvPicPr>
          <p:nvPr/>
        </p:nvPicPr>
        <p:blipFill>
          <a:blip r:embed="rId3" cstate="print"/>
          <a:srcRect l="4761" t="5052" r="6665" b="4715"/>
          <a:stretch>
            <a:fillRect/>
          </a:stretch>
        </p:blipFill>
        <p:spPr bwMode="auto">
          <a:xfrm>
            <a:off x="4787900" y="1484313"/>
            <a:ext cx="3252788" cy="468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Содержимое 1"/>
          <p:cNvSpPr>
            <a:spLocks noGrp="1"/>
          </p:cNvSpPr>
          <p:nvPr>
            <p:ph idx="1"/>
          </p:nvPr>
        </p:nvSpPr>
        <p:spPr>
          <a:xfrm>
            <a:off x="323850" y="692150"/>
            <a:ext cx="8640763" cy="5314950"/>
          </a:xfrm>
        </p:spPr>
        <p:txBody>
          <a:bodyPr/>
          <a:lstStyle/>
          <a:p>
            <a:pPr marL="1588" indent="195263" algn="just">
              <a:buFont typeface="Wingdings 3" pitchFamily="18" charset="2"/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	Выдвинутая Президентом России Д.А. Медведевым 5 ноября 2008 г. национальная образовательная инициатива «Наша новая школа», легла в основу национальной образовательной стратегии на период до 2020 года. Школа стала приоритетной сферой государственного развития. Одним из основных направлений  модернизации образования  школы является система  оценки качества знаний.</a:t>
            </a:r>
          </a:p>
          <a:p>
            <a:pPr marL="73025" indent="827088" algn="just">
              <a:buFont typeface="Wingdings 3" pitchFamily="18" charset="2"/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Решая поставленные задачи, педагогический коллектив школы стремится создать систему обучения, обеспечивающую развитие каждого ученика в соответствии со склонностями, интересами и возможностями. Для этого, прежде всего, обеспечивается преемственность дошкольного и школьного (начального, основного) образования. С 01.09.2011 школа работает по ФГОС начального общего образования, с 01.09.2014 в школе веден ФГОС основного общего образования. </a:t>
            </a:r>
          </a:p>
          <a:p>
            <a:pPr marL="85725" indent="814388" algn="just">
              <a:buFont typeface="Wingdings 3" pitchFamily="18" charset="2"/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школе реализуются:</a:t>
            </a:r>
          </a:p>
          <a:p>
            <a:pPr algn="just">
              <a:buFont typeface="Wingdings 3" pitchFamily="18" charset="2"/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1. Основная образовательная программа начального общего образования </a:t>
            </a:r>
          </a:p>
          <a:p>
            <a:pPr algn="just">
              <a:buFont typeface="Wingdings 3" pitchFamily="18" charset="2"/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2. Основная образовательная программа основного общего образования (в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5,6,7,8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классах)</a:t>
            </a:r>
          </a:p>
          <a:p>
            <a:pPr algn="just">
              <a:buFont typeface="Wingdings 3" pitchFamily="18" charset="2"/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2. Программы для общеобразовательных учреждений. Используются  рабочие программы  элективных курсов в 8-9-х классах и курсах по выбору 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2-8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классах. Поэтапно увеличивается учебная нагрузка на учащихся, вводятся новые предметы. С 8 класса осуществляется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предпрофильная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подготовка. </a:t>
            </a: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marL="109537" indent="0" algn="just">
              <a:buNone/>
              <a:defRPr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63408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Создание условий для реализации качественного образования и развития личности учащихся </a:t>
            </a:r>
            <a:br>
              <a:rPr lang="ru-RU" sz="24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464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ru-RU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Содержимое 1"/>
          <p:cNvSpPr>
            <a:spLocks noGrp="1"/>
          </p:cNvSpPr>
          <p:nvPr>
            <p:ph idx="1"/>
          </p:nvPr>
        </p:nvSpPr>
        <p:spPr>
          <a:xfrm>
            <a:off x="250825" y="620713"/>
            <a:ext cx="8713788" cy="5256212"/>
          </a:xfrm>
        </p:spPr>
        <p:txBody>
          <a:bodyPr/>
          <a:lstStyle/>
          <a:p>
            <a:pPr marL="0" indent="0" algn="just">
              <a:buFont typeface="Wingdings 3" pitchFamily="18" charset="2"/>
              <a:buNone/>
            </a:pPr>
            <a:r>
              <a:rPr lang="ru-RU" sz="1600" dirty="0">
                <a:latin typeface="Times New Roman" pitchFamily="18" charset="0"/>
              </a:rPr>
              <a:t>	Весь учебный материал, предусмотренный программами, в т.ч. практическая часть, изучен в полном объеме, соблюдается последовательность в изучении в том порядке, который определен в календарно-тематическом планировании по каждому предмету. </a:t>
            </a:r>
          </a:p>
          <a:p>
            <a:pPr marL="0" indent="0" algn="just">
              <a:buFont typeface="Wingdings 3" pitchFamily="18" charset="2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Анализ уровня учебных достижений учащихся МБОУ ООШ № 23 города Белово показал, что на конец учебного года освоили образовательные программы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372 учащихся,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что составляет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99%. Качественная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успеваемость по школе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понизилась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3,7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 и составила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43%.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Допущены к государственной (итоговой) аттестации за курс основной школы  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учащихся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 класса.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Динамика успеваемости по школе за последние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года </a:t>
            </a:r>
            <a:r>
              <a:rPr lang="ru-RU" sz="2400" b="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400" b="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2564904"/>
          <a:ext cx="8280920" cy="2573668"/>
        </p:xfrm>
        <a:graphic>
          <a:graphicData uri="http://schemas.openxmlformats.org/drawingml/2006/table">
            <a:tbl>
              <a:tblPr/>
              <a:tblGrid>
                <a:gridCol w="25093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23850"/>
                <a:gridCol w="1923850"/>
                <a:gridCol w="1923850"/>
              </a:tblGrid>
              <a:tr h="445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19600" algn="l"/>
                        </a:tabLst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Учебный год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7318" marR="6731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19600" algn="l"/>
                        </a:tabLst>
                      </a:pPr>
                      <a:r>
                        <a:rPr kumimoji="0" lang="ru-RU" sz="18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2015-2016</a:t>
                      </a:r>
                      <a:endParaRPr kumimoji="0" lang="ru-RU" sz="1800" b="1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7318" marR="6731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19600" algn="l"/>
                        </a:tabLst>
                        <a:defRPr/>
                      </a:pPr>
                      <a:r>
                        <a:rPr kumimoji="0" lang="ru-RU" sz="18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2016-2017</a:t>
                      </a:r>
                    </a:p>
                  </a:txBody>
                  <a:tcPr marL="67318" marR="6731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19600" algn="l"/>
                        </a:tabLst>
                        <a:defRPr/>
                      </a:pPr>
                      <a:r>
                        <a:rPr kumimoji="0" lang="ru-RU" sz="18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2017 - 2018</a:t>
                      </a:r>
                    </a:p>
                  </a:txBody>
                  <a:tcPr marL="67318" marR="6731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810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19600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</a:t>
                      </a: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обученности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(общая успеваемость)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7318" marR="6731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19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99,3%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19600" algn="l"/>
                        </a:tabLst>
                      </a:pP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Переведены условно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19600" algn="l"/>
                        </a:tabLst>
                      </a:pP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 человека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19600" algn="l"/>
                        </a:tabLst>
                      </a:pP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(2 и 3 классы)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19600" algn="l"/>
                        </a:tabLst>
                      </a:pPr>
                      <a:endParaRPr kumimoji="0" lang="ru-RU" sz="1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7318" marR="6731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19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99,2 %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19600" algn="l"/>
                        </a:tabLst>
                      </a:pP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Переведены условно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19600" algn="l"/>
                        </a:tabLst>
                      </a:pP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человека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19600" algn="l"/>
                        </a:tabLst>
                      </a:pP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(2 и 3 классы)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19600" algn="l"/>
                        </a:tabLst>
                      </a:pP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обучающихся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19600" algn="l"/>
                        </a:tabLst>
                      </a:pP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 класса оставлены на повторное обучение</a:t>
                      </a:r>
                      <a:endParaRPr kumimoji="0" lang="ru-RU" sz="1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7318" marR="6731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19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99 %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19600" algn="l"/>
                        </a:tabLst>
                      </a:pP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Переведены условно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19600" algn="l"/>
                        </a:tabLst>
                      </a:pP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человека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19600" algn="l"/>
                        </a:tabLst>
                      </a:pP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(2, 3, 4 классы)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19600" algn="l"/>
                        </a:tabLst>
                      </a:pP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человека 9 класса оставлены на осень</a:t>
                      </a:r>
                      <a:endParaRPr kumimoji="0" lang="ru-RU" sz="1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7318" marR="6731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8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19600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Качество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обученности (качественная успеваемость)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7318" marR="6731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19600" algn="l"/>
                        </a:tabLst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49,5%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7318" marR="6731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19600" algn="l"/>
                        </a:tabLst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46,4%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7318" marR="6731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19600" algn="l"/>
                        </a:tabLst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43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7318" marR="6731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8313" y="1125538"/>
          <a:ext cx="8229600" cy="5040559"/>
        </p:xfrm>
        <a:graphic>
          <a:graphicData uri="http://schemas.openxmlformats.org/drawingml/2006/table">
            <a:tbl>
              <a:tblPr/>
              <a:tblGrid>
                <a:gridCol w="1028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7410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Классы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Аттестовано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Отличников (из них круглых)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Хорошистов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отличников и хорошистов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кач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успев., 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успев. уч-ся (</a:t>
                      </a:r>
                      <a:r>
                        <a:rPr kumimoji="0" lang="ru-R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перев)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общей успев.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77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kumimoji="0" 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(9)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98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77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kumimoji="0" 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5(5)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97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77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kumimoji="0" 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48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6(5)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46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98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77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r>
                        <a:rPr kumimoji="0" 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48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(4)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77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</a:t>
                      </a:r>
                      <a:r>
                        <a:rPr kumimoji="0" 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77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</a:t>
                      </a:r>
                      <a:r>
                        <a:rPr kumimoji="0" 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4(2)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33,3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777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кл.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3(0)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777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</a:t>
                      </a:r>
                      <a:r>
                        <a:rPr kumimoji="0" 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777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31(25)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8135" algn="l"/>
                          <a:tab pos="410210" algn="ctr"/>
                        </a:tabLs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107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138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39,6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Успеваемость учащихся по школе 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учебный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1124744"/>
          <a:ext cx="8136903" cy="4603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642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642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6422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151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Учебный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2015 - 2016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endParaRPr kumimoji="0" 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2016 - 2017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endParaRPr kumimoji="0" 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2017 - 2018</a:t>
                      </a:r>
                      <a:endParaRPr kumimoji="0" 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652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учащихся на конец учебного года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341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(без 1-х классов 293)</a:t>
                      </a:r>
                      <a:endParaRPr kumimoji="0" lang="ru-RU" sz="16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367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(без 1-х классов 305)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375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(без 1-х классов 323)</a:t>
                      </a:r>
                      <a:endParaRPr kumimoji="0" lang="ru-RU" sz="16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5323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 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6,7 %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(13</a:t>
                      </a:r>
                      <a:r>
                        <a:rPr kumimoji="0" lang="ru-RU" sz="16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чел.)</a:t>
                      </a:r>
                      <a:endParaRPr kumimoji="0" lang="ru-RU" sz="16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(16 чел.)</a:t>
                      </a:r>
                      <a:endParaRPr kumimoji="0" lang="ru-RU" sz="16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(20 чел.)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endParaRPr kumimoji="0" lang="ru-RU" sz="16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5-9 классы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(15 чел.)</a:t>
                      </a:r>
                      <a:endParaRPr kumimoji="0" lang="ru-RU" sz="16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8,6%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(13 чел.)</a:t>
                      </a:r>
                      <a:endParaRPr kumimoji="0" lang="ru-RU" sz="16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6,4%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(11 чел.)</a:t>
                      </a:r>
                      <a:endParaRPr kumimoji="0" lang="ru-RU" sz="16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9,5%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(28 чел.)</a:t>
                      </a:r>
                      <a:endParaRPr kumimoji="0" lang="ru-RU" sz="16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9,5%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(29 чел.)</a:t>
                      </a:r>
                      <a:endParaRPr kumimoji="0" lang="ru-RU" sz="16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9,5%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(31 чел.)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4593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Губернаторские стипендиаты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9,2%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(27 чел.)</a:t>
                      </a:r>
                      <a:endParaRPr kumimoji="0" lang="ru-RU" sz="16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9,2%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(28 чел.)</a:t>
                      </a:r>
                      <a:endParaRPr kumimoji="0" lang="ru-RU" sz="16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9,2%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(25 чел.)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90087">
                <a:tc>
                  <a:txBody>
                    <a:bodyPr/>
                    <a:lstStyle/>
                    <a:p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Качество успеваемости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49,5%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46,4%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46,4%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</a:rPr>
              <a:t>Отличники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404664"/>
          <a:ext cx="8640960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605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803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Социализация</a:t>
                      </a:r>
                      <a:r>
                        <a:rPr lang="ru-RU" sz="2000" b="1" i="1" baseline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выпускников</a:t>
                      </a:r>
                      <a:endParaRPr lang="ru-RU" sz="2000" b="1" i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 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сл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 участия школьников</a:t>
                      </a:r>
                      <a:r>
                        <a:rPr lang="ru-RU" sz="2000" b="1" i="1" baseline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олимпиадах, конкурсах, конференциях</a:t>
                      </a:r>
                      <a:endParaRPr lang="ru-RU" sz="2000" b="1" i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 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сл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Анализ</a:t>
                      </a:r>
                      <a:r>
                        <a:rPr lang="ru-RU" sz="2000" b="1" i="1" baseline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воспитательной работы</a:t>
                      </a:r>
                      <a:endParaRPr lang="ru-RU" sz="2000" b="1" i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сл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 питания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 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сл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28575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ВПР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dirty="0"/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quarter" idx="4"/>
          </p:nvPr>
        </p:nvGraphicFramePr>
        <p:xfrm>
          <a:off x="4645025" y="1444625"/>
          <a:ext cx="4041775" cy="3941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Содержимое 15"/>
          <p:cNvGraphicFramePr>
            <a:graphicFrameLocks noGrp="1"/>
          </p:cNvGraphicFramePr>
          <p:nvPr>
            <p:ph sz="quarter" idx="2"/>
          </p:nvPr>
        </p:nvGraphicFramePr>
        <p:xfrm>
          <a:off x="457200" y="1444625"/>
          <a:ext cx="4040188" cy="3941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074" name="Диаграмма 4"/>
          <p:cNvGraphicFramePr>
            <a:graphicFrameLocks/>
          </p:cNvGraphicFramePr>
          <p:nvPr/>
        </p:nvGraphicFramePr>
        <p:xfrm>
          <a:off x="4305300" y="1793875"/>
          <a:ext cx="4565650" cy="3302000"/>
        </p:xfrm>
        <a:graphic>
          <a:graphicData uri="http://schemas.openxmlformats.org/presentationml/2006/ole">
            <p:oleObj spid="_x0000_s37096" r:id="rId6" imgW="4566300" imgH="3304318" progId="">
              <p:embed/>
            </p:oleObj>
          </a:graphicData>
        </a:graphic>
      </p:graphicFrame>
      <p:graphicFrame>
        <p:nvGraphicFramePr>
          <p:cNvPr id="3075" name="Диаграмма 5"/>
          <p:cNvGraphicFramePr>
            <a:graphicFrameLocks/>
          </p:cNvGraphicFramePr>
          <p:nvPr/>
        </p:nvGraphicFramePr>
        <p:xfrm>
          <a:off x="323529" y="1412776"/>
          <a:ext cx="8352927" cy="3384376"/>
        </p:xfrm>
        <a:graphic>
          <a:graphicData uri="http://schemas.openxmlformats.org/presentationml/2006/ole">
            <p:oleObj spid="_x0000_s37097" r:id="rId7" imgW="4499238" imgH="3304318" progId="">
              <p:embed/>
            </p:oleObj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14281" y="642918"/>
          <a:ext cx="8643997" cy="618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893"/>
                <a:gridCol w="945440"/>
                <a:gridCol w="945440"/>
                <a:gridCol w="945440"/>
                <a:gridCol w="1008469"/>
                <a:gridCol w="1404415"/>
                <a:gridCol w="1944900"/>
              </a:tblGrid>
              <a:tr h="158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   оценка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«5»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«4»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«3»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«2»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Качество %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Успеваемость %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605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endParaRPr kumimoji="0" 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endParaRPr kumimoji="0" 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endParaRPr kumimoji="0" 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endParaRPr kumimoji="0" 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endParaRPr kumimoji="0" 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1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«А» класс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endParaRPr kumimoji="0"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  <a:endParaRPr kumimoji="0"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</a:t>
                      </a:r>
                      <a:endParaRPr kumimoji="0"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kumimoji="0"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65,2</a:t>
                      </a:r>
                      <a:endParaRPr kumimoji="0"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95,6</a:t>
                      </a:r>
                      <a:endParaRPr kumimoji="0"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«Б» класс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  <a:endParaRPr kumimoji="0"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endParaRPr kumimoji="0"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</a:t>
                      </a:r>
                      <a:endParaRPr kumimoji="0"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kumimoji="0"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45,8</a:t>
                      </a:r>
                      <a:endParaRPr kumimoji="0"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91,6</a:t>
                      </a:r>
                      <a:endParaRPr kumimoji="0"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6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«А» класс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  <a:endParaRPr kumimoji="0"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</a:t>
                      </a:r>
                      <a:endParaRPr kumimoji="0"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</a:t>
                      </a:r>
                      <a:endParaRPr kumimoji="0"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65,3</a:t>
                      </a:r>
                      <a:endParaRPr kumimoji="0"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  <a:endParaRPr kumimoji="0"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6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«Б» класс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kumimoji="0"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endParaRPr kumimoji="0"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  <a:endParaRPr kumimoji="0"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kumimoji="0"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33,3</a:t>
                      </a:r>
                      <a:endParaRPr kumimoji="0"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88,8</a:t>
                      </a:r>
                      <a:endParaRPr kumimoji="0"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6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«А» класс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endParaRPr kumimoji="0"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  <a:endParaRPr kumimoji="0"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kumimoji="0"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23,5</a:t>
                      </a:r>
                      <a:endParaRPr kumimoji="0"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82,3</a:t>
                      </a:r>
                      <a:endParaRPr kumimoji="0"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6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«Б» класс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</a:t>
                      </a:r>
                      <a:endParaRPr kumimoji="0"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</a:t>
                      </a:r>
                      <a:endParaRPr kumimoji="0"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</a:t>
                      </a:r>
                      <a:endParaRPr kumimoji="0"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  <a:endParaRPr kumimoji="0"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605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  <a:endParaRPr kumimoji="0"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endParaRPr kumimoji="0" lang="ru-RU" sz="16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endParaRPr kumimoji="0" lang="ru-RU" sz="16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endParaRPr kumimoji="0" lang="ru-RU" sz="16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endParaRPr kumimoji="0" lang="ru-RU" sz="16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endParaRPr kumimoji="0" lang="ru-RU" sz="16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endParaRPr kumimoji="0" lang="ru-RU" sz="16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83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«А» класс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78,2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82,6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206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«Б» класс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91,6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579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«А» класс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96,1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636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«Б» класс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84,2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636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«А» класс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16,6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72,2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636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«Б» класс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16,6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88,8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694">
                <a:tc gridSpan="7">
                  <a:txBody>
                    <a:bodyPr/>
                    <a:lstStyle/>
                    <a:p>
                      <a:pPr algn="ctr"/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Окружающий мир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43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«А» класс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81,8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43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«Б» класс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91,6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43">
                <a:tc gridSpan="7">
                  <a:txBody>
                    <a:bodyPr/>
                    <a:lstStyle/>
                    <a:p>
                      <a:pPr algn="ctr"/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Биология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43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«А» класс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53,8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96,1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43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«Б» класс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52,6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94,7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43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«А» класс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26,3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84,2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43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«Б» класс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42,1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94,7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282" y="1428736"/>
          <a:ext cx="8643997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893"/>
                <a:gridCol w="945440"/>
                <a:gridCol w="945440"/>
                <a:gridCol w="945440"/>
                <a:gridCol w="1008469"/>
                <a:gridCol w="1404415"/>
                <a:gridCol w="1944900"/>
              </a:tblGrid>
              <a:tr h="136543">
                <a:tc gridSpan="7">
                  <a:txBody>
                    <a:bodyPr/>
                    <a:lstStyle/>
                    <a:p>
                      <a:pPr algn="ctr"/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История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43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«А» класс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30,7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96,1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43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«Б» класс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43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«А» класс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10,5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94,7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43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«Б» класс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42,1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43">
                <a:tc gridSpan="7">
                  <a:txBody>
                    <a:bodyPr/>
                    <a:lstStyle/>
                    <a:p>
                      <a:pPr algn="ctr"/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Обществознание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43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«А» класс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42.1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84,2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43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«Б» класс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22,2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88,8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43">
                <a:tc gridSpan="7">
                  <a:txBody>
                    <a:bodyPr/>
                    <a:lstStyle/>
                    <a:p>
                      <a:pPr algn="ctr"/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География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43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«А» класс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15,7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78,9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43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«Б» класс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35,2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ВПР</a:t>
            </a:r>
            <a:endParaRPr lang="ru-RU" sz="36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Содержимое 1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810125"/>
          </a:xfrm>
        </p:spPr>
        <p:txBody>
          <a:bodyPr/>
          <a:lstStyle/>
          <a:p>
            <a:pPr eaLnBrk="1" fontAlgn="t" hangingPunct="1"/>
            <a:endParaRPr lang="ru-RU" b="1"/>
          </a:p>
          <a:p>
            <a:pPr eaLnBrk="1" fontAlgn="t" hangingPunct="1"/>
            <a:endParaRPr lang="ru-RU" b="1"/>
          </a:p>
          <a:p>
            <a:pPr eaLnBrk="1" fontAlgn="t" hangingPunct="1"/>
            <a:endParaRPr lang="ru-RU" b="1"/>
          </a:p>
          <a:p>
            <a:pPr eaLnBrk="1" fontAlgn="t" hangingPunct="1"/>
            <a:endParaRPr lang="ru-RU" b="1"/>
          </a:p>
          <a:p>
            <a:pPr eaLnBrk="1" fontAlgn="t" hangingPunct="1"/>
            <a:endParaRPr lang="ru-RU" b="1"/>
          </a:p>
          <a:p>
            <a:pPr eaLnBrk="1" fontAlgn="t" hangingPunct="1"/>
            <a:endParaRPr lang="ru-RU" b="1"/>
          </a:p>
          <a:p>
            <a:pPr eaLnBrk="1" fontAlgn="t" hangingPunct="1"/>
            <a:endParaRPr lang="ru-RU" b="1"/>
          </a:p>
          <a:p>
            <a:pPr eaLnBrk="1" fontAlgn="t" hangingPunct="1"/>
            <a:endParaRPr lang="ru-RU" b="1"/>
          </a:p>
          <a:p>
            <a:pPr eaLnBrk="1" fontAlgn="t" hangingPunct="1"/>
            <a:endParaRPr lang="ru-RU" b="1"/>
          </a:p>
          <a:p>
            <a:pPr eaLnBrk="1" fontAlgn="t" hangingPunct="1"/>
            <a:endParaRPr lang="ru-RU" b="1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algn="ctr">
              <a:buFont typeface="Wingdings 3" pitchFamily="18" charset="2"/>
              <a:buNone/>
            </a:pP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6409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200" dirty="0">
                <a:solidFill>
                  <a:schemeClr val="tx1"/>
                </a:solidFill>
              </a:rPr>
              <a:t>Результаты  государственной  итоговой  аттестации выпускников основной школы за </a:t>
            </a:r>
            <a:r>
              <a:rPr lang="ru-RU" sz="2200" dirty="0" smtClean="0">
                <a:solidFill>
                  <a:schemeClr val="tx1"/>
                </a:solidFill>
              </a:rPr>
              <a:t>2017 </a:t>
            </a:r>
            <a:r>
              <a:rPr lang="ru-RU" sz="2200" dirty="0">
                <a:solidFill>
                  <a:schemeClr val="tx1"/>
                </a:solidFill>
              </a:rPr>
              <a:t>– </a:t>
            </a:r>
            <a:r>
              <a:rPr lang="ru-RU" sz="2200" dirty="0" smtClean="0">
                <a:solidFill>
                  <a:schemeClr val="tx1"/>
                </a:solidFill>
              </a:rPr>
              <a:t>2018 </a:t>
            </a:r>
            <a:r>
              <a:rPr lang="ru-RU" sz="2200" dirty="0">
                <a:solidFill>
                  <a:schemeClr val="tx1"/>
                </a:solidFill>
              </a:rPr>
              <a:t>учебный год: </a:t>
            </a: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1196752"/>
          <a:ext cx="8280920" cy="3822651"/>
        </p:xfrm>
        <a:graphic>
          <a:graphicData uri="http://schemas.openxmlformats.org/drawingml/2006/table">
            <a:tbl>
              <a:tblPr/>
              <a:tblGrid>
                <a:gridCol w="15125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90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03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89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7569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665163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Ф.И.О.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уч-ся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714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Сдавали  экзамен в форме ОГЭ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kumimoji="0" 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качест-ва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kumimoji="0" 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выпол-нения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53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«5»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«4»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«3»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«2»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Русский язык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Быкова С.Ш.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52,4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Математика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Олесько Л.В.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76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Обществознание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Хмелева Е.В..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16,6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Физика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Усольцева Ж.Э.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33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Химия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Новосельцева И.А.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Информатика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Соковикова</a:t>
                      </a: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Е.И.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Биология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Гелер</a:t>
                      </a: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Н.И.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66,6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Содержимое 1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97437"/>
          </a:xfrm>
        </p:spPr>
        <p:txBody>
          <a:bodyPr/>
          <a:lstStyle/>
          <a:p>
            <a:pPr marL="0" indent="449263"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None/>
            </a:pP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Анализируя результаты ГИА 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2018 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г., представленные в таблице, можно сделать следующие выводы:</a:t>
            </a:r>
          </a:p>
          <a:p>
            <a:pPr marL="0" indent="449263" algn="just">
              <a:spcBef>
                <a:spcPct val="0"/>
              </a:spcBef>
              <a:buClrTx/>
              <a:buSzTx/>
              <a:buFont typeface="Wingdings 3" pitchFamily="18" charset="2"/>
              <a:buNone/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снизилось количество неудовлетворительных отметок у учащихся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русскому языку,  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отсутствуют неудовлетворительные отметки по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математике, физике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химии, информатике;</a:t>
            </a:r>
            <a:endParaRPr lang="ru-RU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449263" algn="just">
              <a:spcBef>
                <a:spcPct val="0"/>
              </a:spcBef>
              <a:buClrTx/>
              <a:buSzTx/>
              <a:buFont typeface="Wingdings 3" pitchFamily="18" charset="2"/>
              <a:buNone/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высокое качество знаний учащиеся показали по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математике 76%;</a:t>
            </a:r>
            <a:endParaRPr lang="ru-RU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449263" algn="just">
              <a:spcBef>
                <a:spcPct val="0"/>
              </a:spcBef>
              <a:buClrTx/>
              <a:buSzTx/>
              <a:buFont typeface="Wingdings 3" pitchFamily="18" charset="2"/>
              <a:buNone/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наиболее востребованными среди предметов по выбору остаются обществознание,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информатика;</a:t>
            </a:r>
            <a:endParaRPr lang="ru-RU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449263" algn="just">
              <a:spcBef>
                <a:spcPct val="0"/>
              </a:spcBef>
              <a:buClrTx/>
              <a:buSzTx/>
              <a:buFont typeface="Wingdings 3" pitchFamily="18" charset="2"/>
              <a:buNone/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усилить контроль за преподаванием предмета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обществознание, химия, биология 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2018 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2019 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учебном году.</a:t>
            </a:r>
          </a:p>
          <a:p>
            <a:pPr marL="0" indent="449263" algn="just">
              <a:buFont typeface="Wingdings 3" pitchFamily="18" charset="2"/>
              <a:buNone/>
            </a:pPr>
            <a:endParaRPr lang="ru-RU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449263"/>
            <a:endParaRPr lang="ru-RU" sz="20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008112"/>
          </a:xfrm>
        </p:spPr>
        <p:txBody>
          <a:bodyPr/>
          <a:lstStyle/>
          <a:p>
            <a:pPr algn="ctr">
              <a:defRPr/>
            </a:pPr>
            <a:r>
              <a:rPr lang="ru-RU" sz="2400" dirty="0"/>
              <a:t>Анализ результатов ГИА за </a:t>
            </a:r>
            <a:r>
              <a:rPr lang="ru-RU" sz="2400" dirty="0" smtClean="0"/>
              <a:t>2017 </a:t>
            </a:r>
            <a:r>
              <a:rPr lang="ru-RU" sz="2400" dirty="0"/>
              <a:t>– </a:t>
            </a:r>
            <a:r>
              <a:rPr lang="ru-RU" sz="2400" dirty="0" smtClean="0"/>
              <a:t>2018 </a:t>
            </a:r>
            <a:r>
              <a:rPr lang="ru-RU" sz="2400" dirty="0"/>
              <a:t>учебный год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0825" y="1557338"/>
          <a:ext cx="8641656" cy="3384218"/>
        </p:xfrm>
        <a:graphic>
          <a:graphicData uri="http://schemas.openxmlformats.org/drawingml/2006/table">
            <a:tbl>
              <a:tblPr/>
              <a:tblGrid>
                <a:gridCol w="25888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42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2016-2017 </a:t>
                      </a:r>
                      <a:r>
                        <a:rPr kumimoji="0" lang="ru-RU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учебный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2017-2018 </a:t>
                      </a:r>
                      <a:r>
                        <a:rPr kumimoji="0" lang="ru-RU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учебный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Качество, % 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Выполнение, % 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Качество, % 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Выполнение, % 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94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52,4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63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86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76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Информатика и ИКТ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90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Обществознание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88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16,6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24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Физика 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33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33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Химия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Биология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33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88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66,6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Сравнительный анализ  ГИА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Содержимое 5"/>
          <p:cNvSpPr>
            <a:spLocks noGrp="1"/>
          </p:cNvSpPr>
          <p:nvPr>
            <p:ph idx="1"/>
          </p:nvPr>
        </p:nvSpPr>
        <p:spPr>
          <a:xfrm>
            <a:off x="539750" y="476250"/>
            <a:ext cx="8229600" cy="5761038"/>
          </a:xfrm>
        </p:spPr>
        <p:txBody>
          <a:bodyPr/>
          <a:lstStyle/>
          <a:p>
            <a:pPr algn="ctr">
              <a:buFont typeface="Wingdings 3" pitchFamily="18" charset="2"/>
              <a:buNone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Сравнивая данные, представленные в  таблице, можно отметить следующее: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 русскому языку качественная  успеваемость понизилась с 60% до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52,4%;</a:t>
            </a:r>
            <a:endParaRPr lang="ru-RU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повысилась качественная успеваемость по математике с 63% до 76%;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 обществознанию качественная успеваемость понизилась с 27% до 16,6%;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 физике   качественная успеваемость стабильная 33%;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-по информатике качественная успеваемость стабильная 40 %;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 биологии резко понизилась с 33% до 0%;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химии стабильно 0%</a:t>
            </a:r>
          </a:p>
          <a:p>
            <a:pPr algn="just">
              <a:buFont typeface="Wingdings 3" pitchFamily="18" charset="2"/>
              <a:buNone/>
            </a:pPr>
            <a:r>
              <a:rPr lang="ru-RU" sz="18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следующем 2018-2019 учебном году следует усилить контроль за подготовкой к государственной итоговой аттестации по русскому языку, обществознанию, химии, физике, биологии, информатике.</a:t>
            </a:r>
          </a:p>
          <a:p>
            <a:pPr algn="just">
              <a:buFont typeface="Wingdings 3" pitchFamily="18" charset="2"/>
              <a:buNone/>
            </a:pPr>
            <a:r>
              <a:rPr lang="ru-RU" sz="2000" b="1" dirty="0" smtClean="0">
                <a:ea typeface="Calibri" pitchFamily="34" charset="0"/>
                <a:cs typeface="Times New Roman" pitchFamily="18" charset="0"/>
              </a:rPr>
              <a:t> </a:t>
            </a:r>
            <a:endParaRPr lang="ru-RU" sz="2000" b="1" dirty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Содержимое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530850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</a:pPr>
            <a:r>
              <a:rPr lang="ru-RU" sz="2400" b="1" u="sng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Анализ социализации выпускников школы.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 3" pitchFamily="18" charset="2"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Выпускники школы 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2017-2018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учебном году 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человек:</a:t>
            </a:r>
          </a:p>
          <a:p>
            <a:pPr eaLnBrk="1" hangingPunct="1"/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поступили в 10 класс – 5 чел.</a:t>
            </a:r>
          </a:p>
          <a:p>
            <a:pPr eaLnBrk="1" hangingPunct="1"/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поступили в ПОО –15чел. </a:t>
            </a:r>
          </a:p>
          <a:p>
            <a:pPr eaLnBrk="1" hangingPunct="1"/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трудоустроен – 1 чел.</a:t>
            </a:r>
            <a:endParaRPr lang="ru-RU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благоприятные результаты социализации выпускников влияет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профориентационная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работа. В течение года изучались запросы учащихся 8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9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классов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профориентационные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услуги, проводились индивидуальные и групповые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профконсультации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справочно-информационная работа, беседы.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Согласно плану по профориентации были проведены экскурсии в учебные заведения города Белово; учащиеся посетили  ярмарки профессий, проводимые Центром занятости населения г. Белово, организованы встречи со студентами, бывшими выпускниками школы;  тематические родительские собрания и др.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новом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учебном году  работа по профориентации будет продолжена. </a:t>
            </a:r>
          </a:p>
          <a:p>
            <a:pPr algn="just" eaLnBrk="1" hangingPunct="1"/>
            <a:endParaRPr lang="ru-RU" sz="1600" dirty="0"/>
          </a:p>
          <a:p>
            <a:pPr eaLnBrk="1" hangingPunct="1"/>
            <a:endParaRPr lang="ru-RU" sz="1600" dirty="0"/>
          </a:p>
          <a:p>
            <a:pPr eaLnBrk="1" hangingPunct="1">
              <a:buFont typeface="Wingdings 3" pitchFamily="18" charset="2"/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/>
              <a:t/>
            </a:r>
            <a:br>
              <a:rPr lang="ru-RU" sz="2400" dirty="0"/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Результаты участия в олимпиадах и конкурсах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67544" y="980728"/>
          <a:ext cx="8229600" cy="7498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86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825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ФИ участника,  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результат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Бочаров Степан – 8 «А»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муниципальный этап Всероссийской олимпиады школьников по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физической культуре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призер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Путинцев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Марк 1 «Б» класс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</a:t>
                      </a:r>
                      <a:r>
                        <a:rPr kumimoji="0" lang="ru-RU" sz="11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олимпиада на учи. </a:t>
                      </a:r>
                      <a:r>
                        <a:rPr kumimoji="0" lang="ru-RU" sz="11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</a:t>
                      </a:r>
                      <a:r>
                        <a:rPr kumimoji="0" lang="ru-RU" sz="11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</a:t>
                      </a:r>
                      <a:r>
                        <a:rPr kumimoji="0" lang="ru-RU" sz="11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Дино-олимпиада</a:t>
                      </a:r>
                      <a:r>
                        <a:rPr kumimoji="0" lang="ru-RU" sz="11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(сентябрь)</a:t>
                      </a:r>
                      <a:endParaRPr lang="ru-RU" sz="11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Соболев Роман 1 «Б» класс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</a:t>
                      </a:r>
                      <a:r>
                        <a:rPr kumimoji="0" lang="ru-RU" sz="11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олимпиада на учи. </a:t>
                      </a:r>
                      <a:r>
                        <a:rPr kumimoji="0" lang="ru-RU" sz="11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</a:t>
                      </a:r>
                      <a:r>
                        <a:rPr kumimoji="0" lang="ru-RU" sz="11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</a:t>
                      </a:r>
                      <a:r>
                        <a:rPr kumimoji="0" lang="ru-RU" sz="11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Дино-олимпиада</a:t>
                      </a:r>
                      <a:r>
                        <a:rPr kumimoji="0" lang="ru-RU" sz="11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(сентябрь)</a:t>
                      </a:r>
                      <a:endParaRPr lang="ru-RU" sz="1100" b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Федоров Кирилл 1 «Б» класс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</a:t>
                      </a:r>
                      <a:r>
                        <a:rPr kumimoji="0" lang="ru-RU" sz="11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олимпиада на учи. </a:t>
                      </a:r>
                      <a:r>
                        <a:rPr kumimoji="0" lang="ru-RU" sz="11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</a:t>
                      </a:r>
                      <a:r>
                        <a:rPr kumimoji="0" lang="ru-RU" sz="11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</a:t>
                      </a:r>
                      <a:r>
                        <a:rPr kumimoji="0" lang="ru-RU" sz="11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Дино-олимпиада</a:t>
                      </a:r>
                      <a:r>
                        <a:rPr kumimoji="0" lang="ru-RU" sz="11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(сентябрь)</a:t>
                      </a:r>
                      <a:endParaRPr lang="ru-RU" sz="1100" b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Яровиков Богдан 1 «Б» класс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</a:t>
                      </a:r>
                      <a:r>
                        <a:rPr kumimoji="0" lang="ru-RU" sz="11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олимпиада на учи. </a:t>
                      </a:r>
                      <a:r>
                        <a:rPr kumimoji="0" lang="ru-RU" sz="11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</a:t>
                      </a:r>
                      <a:r>
                        <a:rPr kumimoji="0" lang="ru-RU" sz="11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</a:t>
                      </a:r>
                      <a:r>
                        <a:rPr kumimoji="0" lang="ru-RU" sz="11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Дино-олимпиада</a:t>
                      </a:r>
                      <a:r>
                        <a:rPr kumimoji="0" lang="ru-RU" sz="11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(сентябрь)</a:t>
                      </a:r>
                      <a:endParaRPr lang="ru-RU" sz="1100" b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Булухта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Никита 2 «Б» класс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 олимпиада на учи. ру «Дино-олимпиада» (сентябрь)</a:t>
                      </a:r>
                      <a:endParaRPr lang="ru-RU" sz="1100" b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Булатов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Максим 4 «Б» 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 олимпиада на учи. ру «Дино-олимпиада» (сентябрь)</a:t>
                      </a:r>
                      <a:endParaRPr lang="ru-RU" sz="1100" b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Соболева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Алина 4 «Б» 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 олимпиада на учи. ру «Дино-олимпиада» (сентябрь)</a:t>
                      </a:r>
                      <a:endParaRPr lang="ru-RU" sz="1100" b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Савина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Алина 4 «А» 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 олимпиада на учи. ру «Дино-олимпиада» (сентябрь)</a:t>
                      </a:r>
                      <a:endParaRPr lang="ru-RU" sz="1100" b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Иванова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Кира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4 «А» 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 олимпиада на учи. ру «Дино-олимпиада» (сентябрь)</a:t>
                      </a:r>
                      <a:endParaRPr lang="ru-RU" sz="1100" b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Федорова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Мария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4 «А» 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 олимпиада на учи. ру «Дино-олимпиада» (сентябрь)</a:t>
                      </a:r>
                      <a:endParaRPr lang="ru-RU" sz="1100" b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Табакова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Варвара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4 «А» 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 олимпиада на учи. ру «Дино-олимпиада» (сентябрь)</a:t>
                      </a:r>
                      <a:endParaRPr lang="ru-RU" sz="1100" b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Сторин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Захар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4 «А» 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</a:t>
                      </a:r>
                      <a:r>
                        <a:rPr kumimoji="0" lang="ru-RU" sz="11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олимпиада на учи. </a:t>
                      </a:r>
                      <a:r>
                        <a:rPr kumimoji="0" lang="ru-RU" sz="11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</a:t>
                      </a:r>
                      <a:r>
                        <a:rPr kumimoji="0" lang="ru-RU" sz="11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</a:t>
                      </a:r>
                      <a:r>
                        <a:rPr kumimoji="0" lang="ru-RU" sz="11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Дино-олимпиада</a:t>
                      </a:r>
                      <a:r>
                        <a:rPr kumimoji="0" lang="ru-RU" sz="11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(сентябрь)</a:t>
                      </a:r>
                      <a:endParaRPr lang="ru-RU" sz="1100" b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Герасимов Павел </a:t>
                      </a: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«Б» класс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 олимпиада на учи. ру «Дино-олимпиада» (сентябрь)</a:t>
                      </a:r>
                      <a:endParaRPr lang="ru-RU" sz="1100" b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Застрожников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Владислав </a:t>
                      </a: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«Б» класс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 олимпиада на учи. ру «Дино-олимпиада» (сентябрь)</a:t>
                      </a:r>
                      <a:endParaRPr lang="ru-RU" sz="1100" b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Кудрин Артем </a:t>
                      </a: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«Б» класс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</a:t>
                      </a:r>
                      <a:r>
                        <a:rPr kumimoji="0" lang="ru-RU" sz="11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олимпиада на учи. </a:t>
                      </a:r>
                      <a:r>
                        <a:rPr kumimoji="0" lang="ru-RU" sz="11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</a:t>
                      </a:r>
                      <a:r>
                        <a:rPr kumimoji="0" lang="ru-RU" sz="11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</a:t>
                      </a:r>
                      <a:r>
                        <a:rPr kumimoji="0" lang="ru-RU" sz="11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Дино-олимпиада</a:t>
                      </a:r>
                      <a:r>
                        <a:rPr kumimoji="0" lang="ru-RU" sz="11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(сентябрь)</a:t>
                      </a:r>
                      <a:endParaRPr lang="ru-RU" sz="1100" b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Логунов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Александр </a:t>
                      </a: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«Б» класс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</a:t>
                      </a:r>
                      <a:r>
                        <a:rPr kumimoji="0" lang="ru-RU" sz="11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олимпиада на учи. </a:t>
                      </a:r>
                      <a:r>
                        <a:rPr kumimoji="0" lang="ru-RU" sz="11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</a:t>
                      </a:r>
                      <a:r>
                        <a:rPr kumimoji="0" lang="ru-RU" sz="11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</a:t>
                      </a:r>
                      <a:r>
                        <a:rPr kumimoji="0" lang="ru-RU" sz="11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Дино-олимпиада</a:t>
                      </a:r>
                      <a:r>
                        <a:rPr kumimoji="0" lang="ru-RU" sz="11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(сентябрь)</a:t>
                      </a:r>
                      <a:endParaRPr lang="ru-RU" sz="1100" b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Любушкин Матвей </a:t>
                      </a: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«Б» класс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</a:t>
                      </a:r>
                      <a:r>
                        <a:rPr kumimoji="0" lang="ru-RU" sz="11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олимпиада на учи. </a:t>
                      </a:r>
                      <a:r>
                        <a:rPr kumimoji="0" lang="ru-RU" sz="11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</a:t>
                      </a:r>
                      <a:r>
                        <a:rPr kumimoji="0" lang="ru-RU" sz="11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</a:t>
                      </a:r>
                      <a:r>
                        <a:rPr kumimoji="0" lang="ru-RU" sz="11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Дино-олимпиада</a:t>
                      </a:r>
                      <a:r>
                        <a:rPr kumimoji="0" lang="ru-RU" sz="11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(сентябрь)</a:t>
                      </a:r>
                      <a:endParaRPr lang="ru-RU" sz="1100" b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Соколов Константин </a:t>
                      </a: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«Б» класс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</a:t>
                      </a:r>
                      <a:r>
                        <a:rPr kumimoji="0" lang="ru-RU" sz="11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олимпиада на учи. </a:t>
                      </a:r>
                      <a:r>
                        <a:rPr kumimoji="0" lang="ru-RU" sz="11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</a:t>
                      </a:r>
                      <a:r>
                        <a:rPr kumimoji="0" lang="ru-RU" sz="11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</a:t>
                      </a:r>
                      <a:r>
                        <a:rPr kumimoji="0" lang="ru-RU" sz="11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Дино-олимпиада</a:t>
                      </a:r>
                      <a:r>
                        <a:rPr kumimoji="0" lang="ru-RU" sz="11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(сентябрь)</a:t>
                      </a:r>
                      <a:endParaRPr lang="ru-RU" sz="1100" b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39552" y="1052736"/>
          <a:ext cx="8229600" cy="7509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4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94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08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ФИ участника,  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результат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Голуб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Иван 2 «Б» 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олимпиада на учи. 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Дино-олимпиада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(сентябрь)</a:t>
                      </a:r>
                      <a:endParaRPr lang="ru-RU" sz="1200" b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Костенецкий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Артемий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2 «Б» 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</a:t>
                      </a:r>
                      <a:r>
                        <a:rPr kumimoji="0" lang="ru-RU" sz="11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олимпиада на учи. </a:t>
                      </a:r>
                      <a:r>
                        <a:rPr kumimoji="0" lang="ru-RU" sz="11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</a:t>
                      </a:r>
                      <a:r>
                        <a:rPr kumimoji="0" lang="ru-RU" sz="11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</a:t>
                      </a:r>
                      <a:r>
                        <a:rPr kumimoji="0" lang="ru-RU" sz="11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Дино-олимпиада</a:t>
                      </a:r>
                      <a:r>
                        <a:rPr kumimoji="0" lang="ru-RU" sz="11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(сентябрь)</a:t>
                      </a:r>
                      <a:endParaRPr lang="ru-RU" sz="1100" b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Гунина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Дарья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2 «Б» 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</a:t>
                      </a:r>
                      <a:r>
                        <a:rPr kumimoji="0" lang="ru-RU" sz="11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олимпиада на учи. </a:t>
                      </a:r>
                      <a:r>
                        <a:rPr kumimoji="0" lang="ru-RU" sz="11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</a:t>
                      </a:r>
                      <a:r>
                        <a:rPr kumimoji="0" lang="ru-RU" sz="11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</a:t>
                      </a:r>
                      <a:r>
                        <a:rPr kumimoji="0" lang="ru-RU" sz="11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Дино-олимпиада</a:t>
                      </a:r>
                      <a:r>
                        <a:rPr kumimoji="0" lang="ru-RU" sz="11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(сентябрь)</a:t>
                      </a:r>
                      <a:endParaRPr lang="ru-RU" sz="1100" b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Любушкина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Александра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2 «Б» 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</a:t>
                      </a:r>
                      <a:r>
                        <a:rPr kumimoji="0" lang="ru-RU" sz="11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олимпиада на учи. </a:t>
                      </a:r>
                      <a:r>
                        <a:rPr kumimoji="0" lang="ru-RU" sz="11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</a:t>
                      </a:r>
                      <a:r>
                        <a:rPr kumimoji="0" lang="ru-RU" sz="11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</a:t>
                      </a:r>
                      <a:r>
                        <a:rPr kumimoji="0" lang="ru-RU" sz="11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Дино-олимпиада</a:t>
                      </a:r>
                      <a:r>
                        <a:rPr kumimoji="0" lang="ru-RU" sz="11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(сентябрь)</a:t>
                      </a:r>
                      <a:endParaRPr lang="ru-RU" sz="1100" b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Шиповалова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Виолетта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2 «Б» 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 олимпиада на учи. ру «Дино-олимпиада» (сентябрь)</a:t>
                      </a:r>
                      <a:endParaRPr lang="ru-RU" sz="1100" b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Зимин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Глеб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2 «Б» 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 олимпиада на учи. ру «Дино-олимпиада» (сентябрь)</a:t>
                      </a:r>
                      <a:endParaRPr lang="ru-RU" sz="1100" b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Голуб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Иван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2 «Б»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 олимпиада на учи. ру «Дино-олимпиада» (сентябрь)</a:t>
                      </a:r>
                      <a:endParaRPr lang="ru-RU" sz="1100" b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Костенецкий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Артемий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2 «Б»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 олимпиада на учи. ру «Дино-олимпиада» (сентябрь)</a:t>
                      </a:r>
                      <a:endParaRPr lang="ru-RU" sz="1100" b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Гунина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Дарья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2 «Б»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 олимпиада на учи. ру «Дино-олимпиада» (сентябрь)</a:t>
                      </a:r>
                      <a:endParaRPr lang="ru-RU" sz="1100" b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94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Любушкина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Александра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2 «Б»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 олимпиада на учи. ру «Дино-олимпиада» (сентябрь)</a:t>
                      </a:r>
                      <a:endParaRPr lang="ru-RU" sz="1100" b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Шиповалова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Виолетта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2 «Б»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 олимпиада на учи. ру «Дино-олимпиада» (сентябрь)</a:t>
                      </a:r>
                      <a:endParaRPr lang="ru-RU" sz="1100" b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Зимин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Глеб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2 «Б»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 олимпиада на учи. ру «Дино-олимпиада» (сентябрь)</a:t>
                      </a:r>
                      <a:endParaRPr lang="ru-RU" sz="1100" b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Белов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Кирилл 3 «Б»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 олимпиада на учи. ру «Дино-олимпиада» (сентябрь)</a:t>
                      </a:r>
                      <a:endParaRPr lang="ru-RU" sz="1100" b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7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Лыхина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Варвара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3 «Б»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 олимпиада на учи. ру «Дино-олимпиада» (сентябрь)</a:t>
                      </a:r>
                      <a:endParaRPr lang="ru-RU" sz="1100" b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Грицаев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Сергей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3 «Б»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 олимпиада на учи. ру «Дино-олимпиада» (сентябрь)</a:t>
                      </a:r>
                      <a:endParaRPr lang="ru-RU" sz="1100" b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13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Агапова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Мария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3 «Б»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 олимпиада на учи. ру «Дино-олимпиада» (сентябрь)</a:t>
                      </a:r>
                      <a:endParaRPr lang="ru-RU" sz="1100" b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74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Казакова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Анастасия 4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</a:t>
                      </a:r>
                      <a:r>
                        <a:rPr kumimoji="0" lang="ru-RU" sz="11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олимпиада на учи. </a:t>
                      </a:r>
                      <a:r>
                        <a:rPr kumimoji="0" lang="ru-RU" sz="11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</a:t>
                      </a:r>
                      <a:r>
                        <a:rPr kumimoji="0" lang="ru-RU" sz="11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</a:t>
                      </a:r>
                      <a:r>
                        <a:rPr kumimoji="0" lang="ru-RU" sz="11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Дино-олимпиада</a:t>
                      </a:r>
                      <a:r>
                        <a:rPr kumimoji="0" lang="ru-RU" sz="11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(сентябрь)</a:t>
                      </a:r>
                      <a:endParaRPr lang="ru-RU" sz="1100" b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0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Застрожникова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Дарья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4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 олимпиада на учи. ру «Дино-олимпиада» (сентябрь)</a:t>
                      </a:r>
                      <a:endParaRPr lang="ru-RU" sz="1100" b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Чиндяскина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Диана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4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 олимпиада на учи. ру «Дино-олимпиада» (сентябрь)</a:t>
                      </a:r>
                      <a:endParaRPr lang="ru-RU" sz="1100" b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Гоф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Ефим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4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 олимпиада на учи. ру «Дино-олимпиада» (сентябрь)</a:t>
                      </a:r>
                      <a:endParaRPr lang="ru-RU" sz="1100" b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Ананина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Екатерина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4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 олимпиада на учи. ру «Дино-олимпиада» (сентябрь)</a:t>
                      </a:r>
                      <a:endParaRPr lang="ru-RU" sz="1100" b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Язвенко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Марина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4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 олимпиада на учи. ру «Дино-олимпиада» (сентябрь)</a:t>
                      </a:r>
                      <a:endParaRPr lang="ru-RU" sz="1100" b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Кузнецов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Николай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4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 олимпиада на учи. ру «Дино-олимпиада» (сентябрь)</a:t>
                      </a:r>
                      <a:endParaRPr lang="ru-RU" sz="1100" b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Корнодуб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Вероника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4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</a:t>
                      </a:r>
                      <a:r>
                        <a:rPr kumimoji="0" lang="ru-RU" sz="11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олимпиада на учи. </a:t>
                      </a:r>
                      <a:r>
                        <a:rPr kumimoji="0" lang="ru-RU" sz="11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</a:t>
                      </a:r>
                      <a:r>
                        <a:rPr kumimoji="0" lang="ru-RU" sz="11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</a:t>
                      </a:r>
                      <a:r>
                        <a:rPr kumimoji="0" lang="ru-RU" sz="11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Дино-олимпиада</a:t>
                      </a:r>
                      <a:r>
                        <a:rPr kumimoji="0" lang="ru-RU" sz="11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(сентябрь)</a:t>
                      </a:r>
                      <a:endParaRPr lang="ru-RU" sz="1100" b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Результаты участия в олимпиадах и  конкурсах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1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участия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олимпиадах и  конкурсах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1196752"/>
          <a:ext cx="8229600" cy="9203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8616"/>
                <a:gridCol w="3888432"/>
                <a:gridCol w="1882552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ФИ участника,  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результат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Соколов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Константин 1 «Б»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олимпиада на учи. 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Счет на лету игры «Сложение», «Умножение»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Герасимов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Павел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1 «Б»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олимпиада на учи. 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Счет на лету игры «Сложение», «Умножение»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Шиповалова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Виолетта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 «Б»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олимпиада на учи. 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Счет на лету игры «Сложение», «Умножение»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7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Застродникова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Дарья 4 «А»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олимпиада на учи. 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Счет на лету игры «Сложение», «Умножение»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Логунов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Александр 1 «Б»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олимпиада на учи. 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Русский с Пушкиным (октябрь)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Соболев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Роман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1 «Б»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 олимпиада на учи. ру Русский с Пушкиным (октябрь)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Федоров Кирилл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1 «Б»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 олимпиада на учи. ру Русский с Пушкиным (октябрь)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Яровиков Богдан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1 «Б»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 олимпиада на учи. ру Русский с Пушкиным (октябрь)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Гоф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Ефим 4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 олимпиада на учи. ру Русский с Пушкиным (октябрь)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Федорова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Мария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4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олимпиада на учи. 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Русский с Пушкиным (октябрь)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Табакова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Варвара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4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 олимпиада на учи. ру Русский с Пушкиным (октябрь)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Корнодуб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Вероника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4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 олимпиада на учи. ру Русский с Пушкиным (октябрь)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Шнитков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Андрей 3 «Б»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 олимпиада на учи. ру Русский с Пушкиным (октябрь)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Афонченкова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Елизавета 1 «Б»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олимпиада на учи. 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Русский с Пушкиным (октябрь)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Герасимов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Павел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1 «Б»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 олимпиада на учи. ру Русский с Пушкиным (октябрь)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Застрожников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Владислав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1 «Б»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 олимпиада на учи. ру Русский с Пушкиным (октябрь)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Колокольцова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Василиса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1 «Б»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олимпиада на учи. 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Русский с Пушкиным (октябрь)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Литвинова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Елизавета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1 «Б»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олимпиада на учи. 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Русский с Пушкиным (октябрь)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Любушкин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Матвей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1 «Б»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 олимпиада на учи. ру Русский с Пушкиным (октябрь)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Соколов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Константин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1 «Б»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 олимпиада на учи. ру Русский с Пушкиным (октябрь)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Стрельцов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Егор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1 «Б»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олимпиада на учи. 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Русский с Пушкиным (октябрь)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1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738687"/>
          </a:xfrm>
        </p:spPr>
        <p:txBody>
          <a:bodyPr/>
          <a:lstStyle/>
          <a:p>
            <a:pPr indent="449263" algn="just">
              <a:spcBef>
                <a:spcPct val="0"/>
              </a:spcBef>
              <a:buNone/>
            </a:pPr>
            <a:r>
              <a:rPr lang="ru-RU" sz="1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МБОУ  ООШ 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№ 23 </a:t>
            </a:r>
            <a:r>
              <a:rPr lang="ru-RU" sz="1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города Белово осуществляет обучение и воспитание учащихся, развивает их способности с учетом  физиологических, психологических, интеллектуальных особенностей, образовательных потребностей, личностных склонностей. Это достигается путем создания благоприятных условий для общеобразовательного, умственного, нравственного и физического развития каждого ребенка. </a:t>
            </a:r>
          </a:p>
          <a:p>
            <a:pPr indent="449263" algn="just">
              <a:spcBef>
                <a:spcPct val="0"/>
              </a:spcBef>
            </a:pP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Представленный  публичный доклад о проделанной работе за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2017-2018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учебный год подготовлен рабочей группой в составе:  директора школы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Валовой Н.Л.,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председателя управляющего совета –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Адигамова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Р.К., заместителя директора по УВР –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Бояндиной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В.Г., заместителя директора по УВР Денисенко Н.И., заместителя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директора по ВР – Кошкиной Л.В., заместителя директора по АХР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Костенковой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Е.В.  В работе принимали участие педагоги школы.</a:t>
            </a:r>
          </a:p>
          <a:p>
            <a:pPr indent="449263" algn="just"/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Настоящий публичный отчет предоставляет общественности информацию о деятельности МБОУ ООШ №23 города Белово, её потенциале, условиях функционирования, проблемах развития. В докладе представлены статистические данные, аналитические материалы и мониторинговые исследования.</a:t>
            </a:r>
          </a:p>
          <a:p>
            <a:pPr indent="449263"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None/>
            </a:pPr>
            <a:endParaRPr lang="ru-RU" sz="2000" dirty="0">
              <a:solidFill>
                <a:srgbClr val="002060"/>
              </a:solidFill>
              <a:latin typeface="Arial" pitchFamily="34" charset="0"/>
            </a:endParaRPr>
          </a:p>
          <a:p>
            <a:pPr indent="449263">
              <a:buFont typeface="Wingdings 3" pitchFamily="18" charset="2"/>
              <a:buNone/>
            </a:pP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ВВЕДЕНИЕ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7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участия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олимпиадах и  конкурсах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908720"/>
          <a:ext cx="8820472" cy="5699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5292080"/>
                <a:gridCol w="1224136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ФИ участника,  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результат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7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Моругина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Мария – 3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«Юный предприниматель»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Оенняя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Табакова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Варвара – 3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«Юный предприниматель»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Оенняя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ризер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Язвенко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Мария – 3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«Юный предприниматель»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Оенняя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Призер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Кузнецов Николай – 3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«Юный предприниматель»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Оенняя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Призер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Глушинская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Виктория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 4 класс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«Юный предприниматель»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Оенняя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Богомолова Виктория – 4класс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«Юный предприниматель»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Оенняя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Призер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Попова Вероника – 4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«Юный предприниматель»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Оенняя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Призер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Хохлова </a:t>
                      </a: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Эвелина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– </a:t>
                      </a:r>
                      <a:r>
                        <a:rPr lang="ru-RU" sz="12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4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«Юный предприниматель»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Оенняя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Призер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Зайцева Елизавета – 4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«Юный предприниматель»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Оенняя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Призер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Табакова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Варвара – 3 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Он-лайн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олимпиада на </a:t>
                      </a: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учи.ру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«Русский с Пушкиным» (осенняя сессия)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Чиндяскина</a:t>
                      </a: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Диана – 3 класс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«Русский с Пушкиным»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Оенняя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Братцель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Роман –4 класс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«Русский с Пушкиным»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Оенняя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Глушинская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Виктория – 4 класс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«Русский с Пушкиным»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Оенняя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Хохлова 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Эвелина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– 4 класс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«Русский с Пушкиным»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Оенняя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Ананина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Екатерина – 3класс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«Русский с Пушкиным»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Оенняя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Сторин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Захар – 3 класс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«Русский с Пушкиным»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Оенняя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Корнодуб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Вероника-3 класс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«Русский с Пушкиным»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Оенняя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Горбачева Дарья – 3 класс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«Русский с Пушкиным»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Оенняя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Савина Алина – 3 класс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«Русский с Пушкиным»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Оенняя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Федорова Мария – 3 класс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«Русский с Пушкиным»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Оенняя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Моругина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Мария – 3 класс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«Русский с Пушкиным»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Оенняя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Язвенко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Марина – 3 класс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«Русский с Пушкиным»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Оенняя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3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участия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олимпиадах и  конкурсах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8" y="980728"/>
          <a:ext cx="8820472" cy="8773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5292080"/>
                <a:gridCol w="1224136"/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ФИ участника,  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результат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Крых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Алина 4 «А»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 олимпиада на учи. ру Русский с Пушкиным (октябрь)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Застрожникова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Дарья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4 «А»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олимпиада на учи. 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Русский с Пушкиным (октябрь)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Чиндяскина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Диана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4 «А»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олимпиада на учи. 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Русский с Пушкиным (октябрь)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err="1" smtClean="0">
                          <a:latin typeface="Times New Roman"/>
                          <a:ea typeface="Calibri"/>
                          <a:cs typeface="Times New Roman"/>
                        </a:rPr>
                        <a:t>Афонченкова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 Елизавета 1 «Б»</a:t>
                      </a:r>
                      <a:endParaRPr lang="ru-RU" sz="105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олимпиада на учи. 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математике </a:t>
                      </a:r>
                      <a:r>
                        <a:rPr kumimoji="0" lang="en-US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BRICSMATH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COM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ноябрь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Соболев Роман </a:t>
                      </a:r>
                      <a:r>
                        <a:rPr lang="ru-RU" sz="1050" dirty="0" smtClean="0">
                          <a:latin typeface="Times New Roman"/>
                          <a:ea typeface="Calibri"/>
                          <a:cs typeface="Times New Roman"/>
                        </a:rPr>
                        <a:t>1 «Б»</a:t>
                      </a:r>
                      <a:endParaRPr lang="ru-RU" sz="105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олимпиада на учи. 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математике </a:t>
                      </a:r>
                      <a:r>
                        <a:rPr kumimoji="0" lang="en-US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BRICSMATH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COM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ноябрь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Соколов Константин </a:t>
                      </a:r>
                      <a:r>
                        <a:rPr lang="ru-RU" sz="1050" dirty="0" smtClean="0">
                          <a:latin typeface="Times New Roman"/>
                          <a:ea typeface="Calibri"/>
                          <a:cs typeface="Times New Roman"/>
                        </a:rPr>
                        <a:t>1 «Б»</a:t>
                      </a:r>
                      <a:endParaRPr lang="ru-RU" sz="105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олимпиада на учи. 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математике </a:t>
                      </a:r>
                      <a:r>
                        <a:rPr kumimoji="0" lang="en-US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BRICSMATH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COM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ноябрь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Яровиков Богдан 1 «Б»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олимпиада на учи. 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математике </a:t>
                      </a:r>
                      <a:r>
                        <a:rPr kumimoji="0" lang="en-US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BRICSMATH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COM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ноябрь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Табакова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Варвара 4 «А»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олимпиада на учи. 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математике </a:t>
                      </a:r>
                      <a:r>
                        <a:rPr kumimoji="0" lang="en-US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BRICSMATH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COM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ноябрь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7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Герасимов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Павел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1 «Б»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олимпиада на учи. 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математике </a:t>
                      </a:r>
                      <a:r>
                        <a:rPr kumimoji="0" lang="en-US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BRICSMATH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COM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ноябрь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Любушкин Матвей 1 «Б»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олимпиада на учи. 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математике </a:t>
                      </a:r>
                      <a:r>
                        <a:rPr kumimoji="0" lang="en-US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BRICSMATH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COM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ноябрь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Ананина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Екатерина 4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олимпиада на учи. 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математике </a:t>
                      </a:r>
                      <a:r>
                        <a:rPr kumimoji="0" lang="en-US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BRICSMATH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COM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ноябрь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Застрожникова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Дарья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4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олимпиада на учи. 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математике </a:t>
                      </a:r>
                      <a:r>
                        <a:rPr kumimoji="0" lang="en-US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BRICSMATH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COM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ноябрь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Моругина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Мария 4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олимпиада на учи. 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математике </a:t>
                      </a:r>
                      <a:r>
                        <a:rPr kumimoji="0" lang="en-US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BRICSMATH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COM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ноябрь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Яровиков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Богдан 1 «Б»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Олимпиады «Осенний Фестиваль знаний 2017» КОМПЭДУ 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Литвинова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Елизавета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1 «Б»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Олимпиады «Осенний Фестиваль знаний 2017» КОМПЭДУ 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Соболев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Роман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1 «Б»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Олимпиады «Осенний Фестиваль знаний 2017» КОМПЭДУ 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Любушкин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Матвей 1 «Б»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Олимпиады «Осенний Фестиваль знаний 2017» КОМПЭДУ 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Гоф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Ефим 4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олимпиада на учи. 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математике «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Заврики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декабрь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Моругина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Мария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4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 олимпиада на учи. ру по математике «Заврики», декабрь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Савина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Алина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4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 олимпиада на учи. ру по математике «Заврики», декабрь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Табакова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Варвара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4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 олимпиада на учи. ру по математике «Заврики», декабрь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Ананина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Екатерина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4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олимпиада на учи. 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математике «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Заврики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декабрь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Галаков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Сергей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4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олимпиада на учи. 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математике «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Заврики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декабрь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Застрожникова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Дарья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4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олимпиада на учи. 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математике «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Заврики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декабрь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Корнодуб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Вероника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4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 олимпиада на учи. ру по математике «Заврики», декабрь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Краснобородкина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Анжелика 4 «А»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 олимпиада на учи. ру по математике «Заврики», декабрь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Крых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Алина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4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 олимпиада на учи. ру по математике «Заврики», декабрь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Сторин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Захар 4 «А»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 олимпиада на учи. ру по математике «Заврики», декабрь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Федорова Мария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4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 олимпиада на учи. ру по математике «Заврики», декабрь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Язвенко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Марина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4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олимпиада на учи. 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математике «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Заврики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декабрь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48681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участия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олимпиадах и  конкурсах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8" y="1158568"/>
          <a:ext cx="8820472" cy="5699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5292080"/>
                <a:gridCol w="1224136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ФИ участника,  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/>
                          <a:ea typeface="Calibri"/>
                          <a:cs typeface="Times New Roman"/>
                        </a:rPr>
                        <a:t>результат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7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/>
                          <a:ea typeface="Calibri"/>
                          <a:cs typeface="Times New Roman"/>
                        </a:rPr>
                        <a:t>Иванова Кира 4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 олимпиада на учи. ру по математике «Плюс», декабрь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/>
                          <a:ea typeface="Calibri"/>
                          <a:cs typeface="Times New Roman"/>
                        </a:rPr>
                        <a:t>Сторин Захар </a:t>
                      </a:r>
                      <a:r>
                        <a:rPr lang="ru-RU" sz="1100" smtClean="0">
                          <a:latin typeface="Times New Roman"/>
                          <a:ea typeface="Calibri"/>
                          <a:cs typeface="Times New Roman"/>
                        </a:rPr>
                        <a:t>4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 олимпиада на учи. ру по математике «Плюс», декабрь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/>
                          <a:ea typeface="Calibri"/>
                          <a:cs typeface="Times New Roman"/>
                        </a:rPr>
                        <a:t>Крых Алина </a:t>
                      </a:r>
                      <a:r>
                        <a:rPr lang="ru-RU" sz="1100" smtClean="0">
                          <a:latin typeface="Times New Roman"/>
                          <a:ea typeface="Calibri"/>
                          <a:cs typeface="Times New Roman"/>
                        </a:rPr>
                        <a:t>4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 олимпиада на учи. ру по математике «Плюс», декабрь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/>
                          <a:ea typeface="Calibri"/>
                          <a:cs typeface="Times New Roman"/>
                        </a:rPr>
                        <a:t>Язвенко Марина </a:t>
                      </a:r>
                      <a:r>
                        <a:rPr lang="ru-RU" sz="1100" smtClean="0">
                          <a:latin typeface="Times New Roman"/>
                          <a:ea typeface="Calibri"/>
                          <a:cs typeface="Times New Roman"/>
                        </a:rPr>
                        <a:t>4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 олимпиада на учи. ру по математике «Плюс», декабрь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Ананина Екатерина 4 «А»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 олимпиада на учи. ру «Дино - олимпиада», январь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Адигамова Амалия 3 «Б»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 олимпиада на учи. ру «Дино - олимпиада», январь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Чурилов Святослав 4 «Б»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Всероссийская олимпиада по физической культуре, январь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место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/>
                          <a:ea typeface="Calibri"/>
                          <a:cs typeface="Times New Roman"/>
                        </a:rPr>
                        <a:t>Гоф Ефим 4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 олимпиада на учи. ру по математике «Заврики», февраль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/>
                          <a:ea typeface="Calibri"/>
                          <a:cs typeface="Times New Roman"/>
                        </a:rPr>
                        <a:t>Застрожникова Дарья </a:t>
                      </a:r>
                      <a:r>
                        <a:rPr lang="ru-RU" sz="1100" smtClean="0">
                          <a:latin typeface="Times New Roman"/>
                          <a:ea typeface="Calibri"/>
                          <a:cs typeface="Times New Roman"/>
                        </a:rPr>
                        <a:t>4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 олимпиада на учи. ру по математике «Заврики», февраль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/>
                          <a:ea typeface="Calibri"/>
                          <a:cs typeface="Times New Roman"/>
                        </a:rPr>
                        <a:t>Савина Алина </a:t>
                      </a:r>
                      <a:r>
                        <a:rPr lang="ru-RU" sz="1100" smtClean="0">
                          <a:latin typeface="Times New Roman"/>
                          <a:ea typeface="Calibri"/>
                          <a:cs typeface="Times New Roman"/>
                        </a:rPr>
                        <a:t>4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 олимпиада на учи. ру по математике «Заврики», февраль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/>
                          <a:ea typeface="Calibri"/>
                          <a:cs typeface="Times New Roman"/>
                        </a:rPr>
                        <a:t>Федорова Мария </a:t>
                      </a:r>
                      <a:r>
                        <a:rPr lang="ru-RU" sz="1100" smtClean="0">
                          <a:latin typeface="Times New Roman"/>
                          <a:ea typeface="Calibri"/>
                          <a:cs typeface="Times New Roman"/>
                        </a:rPr>
                        <a:t>4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 олимпиада на учи. ру по математике «Заврики», февраль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Бобрышева Алиса 2 «А»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 олимпиада на учи. ру по математике «Заврики», февраль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/>
                          <a:ea typeface="Calibri"/>
                          <a:cs typeface="Times New Roman"/>
                        </a:rPr>
                        <a:t>Ананина Екатерина  4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 олимпиада на учи. ру по математике «Заврики», февраль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/>
                          <a:ea typeface="Calibri"/>
                          <a:cs typeface="Times New Roman"/>
                        </a:rPr>
                        <a:t>Галаков Сергей </a:t>
                      </a:r>
                      <a:r>
                        <a:rPr lang="ru-RU" sz="1100" smtClean="0">
                          <a:latin typeface="Times New Roman"/>
                          <a:ea typeface="Calibri"/>
                          <a:cs typeface="Times New Roman"/>
                        </a:rPr>
                        <a:t>4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 олимпиада на учи. ру по математике «Заврики», февраль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/>
                          <a:ea typeface="Calibri"/>
                          <a:cs typeface="Times New Roman"/>
                        </a:rPr>
                        <a:t>Иванова Кира </a:t>
                      </a:r>
                      <a:r>
                        <a:rPr lang="ru-RU" sz="1100" smtClean="0">
                          <a:latin typeface="Times New Roman"/>
                          <a:ea typeface="Calibri"/>
                          <a:cs typeface="Times New Roman"/>
                        </a:rPr>
                        <a:t>4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 олимпиада на учи. ру по математике «Заврики», февраль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/>
                          <a:ea typeface="Calibri"/>
                          <a:cs typeface="Times New Roman"/>
                        </a:rPr>
                        <a:t>Казакова Анастасия 4 «А»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 олимпиада на учи. ру по математике «Заврики», февраль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mtClean="0">
                          <a:latin typeface="Times New Roman"/>
                          <a:ea typeface="Calibri"/>
                          <a:cs typeface="Times New Roman"/>
                        </a:rPr>
                        <a:t>Моругина Мария 4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 олимпиада на учи. ру по математике «Заврики», февраль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/>
                          <a:ea typeface="Calibri"/>
                          <a:cs typeface="Times New Roman"/>
                        </a:rPr>
                        <a:t>Табакова Варвара </a:t>
                      </a:r>
                      <a:r>
                        <a:rPr lang="ru-RU" sz="1100" smtClean="0">
                          <a:latin typeface="Times New Roman"/>
                          <a:ea typeface="Calibri"/>
                          <a:cs typeface="Times New Roman"/>
                        </a:rPr>
                        <a:t>4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 олимпиада на учи. ру по математике «Заврики», февраль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/>
                          <a:ea typeface="Calibri"/>
                          <a:cs typeface="Times New Roman"/>
                        </a:rPr>
                        <a:t>Чиндяскина Диана </a:t>
                      </a:r>
                      <a:r>
                        <a:rPr lang="ru-RU" sz="1100" smtClean="0">
                          <a:latin typeface="Times New Roman"/>
                          <a:ea typeface="Calibri"/>
                          <a:cs typeface="Times New Roman"/>
                        </a:rPr>
                        <a:t>4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 олимпиада на учи. ру по математике «Заврики», февраль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/>
                          <a:ea typeface="Calibri"/>
                          <a:cs typeface="Times New Roman"/>
                        </a:rPr>
                        <a:t>Язвенко Марина </a:t>
                      </a:r>
                      <a:r>
                        <a:rPr lang="ru-RU" sz="1100" smtClean="0">
                          <a:latin typeface="Times New Roman"/>
                          <a:ea typeface="Calibri"/>
                          <a:cs typeface="Times New Roman"/>
                        </a:rPr>
                        <a:t>4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 олимпиада на учи. ру по математике «Заврики», февраль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Евтухова Александра 9 класс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Олимпиада Олимпус, зимняя сессия 2018г.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1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участия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олимпиадах и  конкурсах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8" y="1158568"/>
          <a:ext cx="8820472" cy="5699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5292080"/>
                <a:gridCol w="1224136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ФИ участника,  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результат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7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Агапова Мария 3 «Б»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Всероссийская олимпиада по изобразительному искусству, январь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место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Брызгалова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Елизавета 1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олимпиада на учи. 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математике «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Заврики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март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Савин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Владислав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1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олимпиада на учи. 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математике «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Заврики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март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Чупина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Ксения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1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олимпиада на учи. 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математике «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Заврики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март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Гунина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Дарья 2 «Б»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олимпиада на учи. 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математике «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Заврики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март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Булатов Максим 4 «Б»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олимпиада на учи. 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математике «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Заврики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март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Бобрышева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Алиса 2 «А»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олимпиада на учи. 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математике «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Заврики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март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Гоф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Ефим 4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олимпиада на учи. 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математике «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Заврики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март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Застрожникова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Дарья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4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олимпиада на учи. 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математике «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Заврики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март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Савина Алина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4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олимпиада на учи. 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математике «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Заврики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март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Федорова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Мария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4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олимпиада на учи. 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математике «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Заврики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март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Лыков Евгений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 «Б»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олимпиада на учи. 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математике «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Заврики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март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/>
                          <a:ea typeface="Calibri"/>
                          <a:cs typeface="Times New Roman"/>
                        </a:rPr>
                        <a:t>Федоров Кирилл 1 «Б»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олимпиада на учи. 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математике «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Заврики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март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Присяч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Кирилл 1 «А»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олимпиада на учи. 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математике «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Заврики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март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/>
                          <a:ea typeface="Calibri"/>
                          <a:cs typeface="Times New Roman"/>
                        </a:rPr>
                        <a:t>Овчинникова Виктория 1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олимпиада на учи. 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математике «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Заврики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март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Афонченкова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Елизавета 1 «Б»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олимпиада на учи. 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математике «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Заврики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март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Застрожников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Владислав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1 «Б»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олимпиада на учи. 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математике «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Заврики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март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Путинцев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Марк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1 «Б»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олимпиада на учи. 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математике «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Заврики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март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Святобог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Варвара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1 «Б»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олимпиада на учи. 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математике «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Заврики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март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Соколов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Константин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1 «Б»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 олимпиада на учи. ру по математике «Заврики», март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Новосельцев Артем 2 «Б»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 олимпиада на учи. ру по математике «Заврики», март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Шнитков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Андрей 3 «Б»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олимпиада на учи. 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математике «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Заврики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март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1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участия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олимпиадах и  конкурсах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8" y="1158568"/>
          <a:ext cx="8820472" cy="6441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5292080"/>
                <a:gridCol w="1224136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ФИ участника,  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результат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Ананина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Екатерина 4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олимпиада на учи. 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математике «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Заврики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март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Галаков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Сергей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4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олимпиада на учи. 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математике «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Заврики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март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7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Иванова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Кира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4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олимпиада на учи. 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математике «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Заврики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март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Казакова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Анастасия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4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олимпиада на учи. 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математике «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Заврики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март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Моругина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Мария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4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олимпиада на учи. 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математике «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Заврики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март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Табакова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Варвара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4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олимпиада на учи. 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математике «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Заврики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март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Чиндяскина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Диана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4 «А»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олимпиада на учи. 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математике «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Заврики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март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Язвенко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Марина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4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олимпиада на учи. 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математике «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Заврики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март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Булатов Максим 4 «Б»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Учи. 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игра «Шоколадки», март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Попова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Вероника  5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Международная олимпиада «Весна – 2018» от проекта «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Инфоурок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Костенецкий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Артемий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2 «Б»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Международная олимпиада «Весна – 2018» от проекта «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Инфоурок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Брызгалова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Елизавета 1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олимпиада на учи. 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русскому языку «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Заврики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апрель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Овчинникова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Виктория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1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 олимпиада на учи. ру по русскому языку «Заврики», апрель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Булатов Максим 4 «Б»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 олимпиада на учи. ру по русскому языку «Заврики», апрель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Корнодуб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Вероника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4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 олимпиада на учи. ру по русскому языку «Заврики», апрель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Табакова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Варвара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4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 олимпиада на учи. ру по русскому языку «Заврики», апрель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Федорова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Мария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4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 олимпиада на учи. ру по русскому языку «Заврики», апрель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Кутергина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Светлана 3 «А»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 олимпиада на учи. ру по русскому языку «Заврики», апрель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Афонченкова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Елизавета 1 «Б»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 олимпиада на учи. ру по русскому языку «Заврики», апрель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Застрожников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Владислав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1 «Б»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 олимпиада на учи. ру по русскому языку «Заврики», апрель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Соболев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Роман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1 «Б»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олимпиада на учи. 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русскому языку «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Заврики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апрель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Соколов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Константин1 «Б»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олимпиада на учи. 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русскому языку «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Заврики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апрель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Федоров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Кирилл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1 «Б»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 олимпиада на учи. ру по русскому языку «Заврики», апрель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Яровиков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Богдан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1 «Б»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олимпиада на учи. 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русскому языку «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Заврики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апрель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1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участия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олимпиадах и  конкурсах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8" y="1158568"/>
          <a:ext cx="8820472" cy="6009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5184576"/>
                <a:gridCol w="1403648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ФИ участника,  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результат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Булухта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Никита 2 «Б»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олимпиада на учи. 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русскому языку «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Заврики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апрель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Призер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Панов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Игорь 2 «Б»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олимпиада на учи. 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русскому языку «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Заврики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апрель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Призер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Соболева Алина 4 «Б»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олимпиада на учи. 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русскому языку «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Заврики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апрель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Призер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7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Ананина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Екатерина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4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олимпиада на учи. 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русскому языку «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Заврики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апрель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Призер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Гоф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Ефим 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4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олимпиада на учи. 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русскому языку «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Заврики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апрель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Призер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Застрожникова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Дарья 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4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олимпиада на учи. 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русскому языку «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Заврики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апрель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Призер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Казакова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Анастасия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4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олимпиада на учи. 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русскому языку «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Заврики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апрель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Призер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Моругина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Мария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4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 олимпиада на учи. ру по русскому языку «Заврики», апрель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Призер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Порошин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Кирилл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4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 олимпиада на учи. ру по русскому языку «Заврики», апрель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Призер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Чиндяскина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Диана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4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 олимпиада на учи. ру по русскому языку «Заврики», апрель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Призер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Язвенко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Марина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4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олимпиада на учи. 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русскому языку «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Заврики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апрель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Афонченкова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Елизавета 1 «Б»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VΙΙΙ 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онлайн-олимпиада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математике «Плюс» на 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Учи.ру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Застрожников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Владислав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1 «Б»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VΙΙΙ онлайн-олимпиада по математике «Плюс» на Учи.ру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Святобог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Варвара 1 «Б»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VΙΙΙ онлайн-олимпиада по математике «Плюс» на Учи.ру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Застрожникова Дарья 4 «А»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VΙΙΙ онлайн-олимпиада по математике «Плюс» на Учи.ру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Зуйкин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Артем 1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VΙΙΙ онлайн-олимпиада по математике «Плюс» на Учи.ру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Чупина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Ксения 1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VΙΙΙ онлайн-олимпиада по математике «Плюс» на Учи.ру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Лыков Евгений 1 «Б»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VΙΙΙ онлайн-олимпиада по математике «Плюс» на Учи.ру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Соболева Алина 3 «Б»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VΙΙΙ онлайн-олимпиада по математике «Плюс» на Учи.ру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Чупина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Ксения 1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олимпиада на учи. 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английскому языку «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Заврики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май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Шиповалова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Ангелина 1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 олимпиада на учи. ру по английскому языку «Заврики», май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Шиповалова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Виолетта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 «Б»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олимпиада на учи. 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английскому языку «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Заврики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май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9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участия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олимпиадах и  конкурсах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8" y="836712"/>
          <a:ext cx="8820472" cy="591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5112568"/>
                <a:gridCol w="1403648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ФИ участника,  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результат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Застрожникова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Дарья 4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олимпиада на учи. 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английскому языку «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Заврики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май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Савина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Алина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4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олимпиада на учи. 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английскому языку «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Заврики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май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Табакова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Варвара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4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олимпиада на учи. 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английскому языку «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Заврики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май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Брызгалова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Елизавета 1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олимпиада на учи. 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английскому языку «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Заврики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май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Овчинникова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Виктория 1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олимпиада на учи. 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английскому языку «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Заврики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май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Соколов Константин 1 «Б»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олимпиада на учи. 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английскому языку «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Заврики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май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Соболева Алина 4 «Б»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олимпиада на учи. 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английскому языку «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Заврики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май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Казакова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Анастасия 4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олимпиада на учи. 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английскому языку «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Заврики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май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Крых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Алина 4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олимпиада на учи. 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английскому языку «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Заврики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май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Колокольцова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Василиса 1 «Б»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Международный творческий конкурс «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Артсеть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Номинация: Декоративно прикладное искусство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место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Яровиков Богдан 1 «Б»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Международный творческий конкурс «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Артсеть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Номинация: Декоративно прикладное искусство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место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Литвинова Елизавета  1 «Б»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Центр творческих инициатив «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Аструм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(Всероссийские дистанционные олимпиады, конкурсы, викторины)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место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Колокольцова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Василиса 1 «Б»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Центр творческих инициатив «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Аструм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(Всероссийские дистанционные олимпиады, конкурсы, викторины)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место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31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Герасимов Павел 1 «Б»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Международный творческий конкурс «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Росмедаль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место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Соболева Алина 4 «Б»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Всероссийский конкурс «Талантливые дети России»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место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Соболева Алина 4 «Б»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Всероссийский конкурс «Войны священные страницы» (ВОВ)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место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Гунина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Дарья 2 «Б»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Международный математический конкурс – игра «Кенгуру – 2018»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Булухта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Никита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2 «Б»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Международный математический конкурс – игра «Кенгуру – 2018»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Листочкина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Алина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2 «Б»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Международный математический конкурс – игра «Кенгуру – 2018»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участия в конкурсах и олимпиадах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1071546"/>
          <a:ext cx="8820472" cy="7064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5112568"/>
                <a:gridCol w="1403648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ФИ участника,  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результат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Соболева Алина 4 «Б»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Международный математический конкурс – игра «Кенгуру – 2018»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Агалаков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Никита 4 «А»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Международный математический конкурс – игра «Кенгуру – 2018»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Братцель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Роман 5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Международный математический конкурс – игра «Кенгуру – 2018»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Хохлова </a:t>
                      </a: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Эвелина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5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Международный математический конкурс – игра «Кенгуру – 2018»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Ожгибесова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Ксения 9 класс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Международный математический конкурс – игра «Кенгуру – 2018»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Панов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Игорь 2 «Б»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Международный математический конкурс – игра «Кенгуру – 2018»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Костенецкий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Артемий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2 «Б»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Международный математический конкурс – игра «Кенгуру – 2018»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Любушкина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Александра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2 «Б»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Международный математический конкурс – игра «Кенгуру – 2018»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Плеханов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Артем 2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Международный математический конкурс – игра «Кенгуру – 2018»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31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Казаков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Глеб 2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Международный математический конкурс – игра «Кенгуру – 2018»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Симонова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Мария 2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Международный математический конкурс – игра «Кенгуру – 2018»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Шнитков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Андрей 3 «Б»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Международный математический конкурс – игра «Кенгуру – 2018»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Лыхина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Варвара 3 «Б»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Международный математический конкурс – игра «Кенгуру – 2018»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Ермакова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Светлана 4 «Б»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Международный математический конкурс – игра «Кенгуру – 2018»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Скороходов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Данила 4 «Б»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Международный математический конкурс – игра «Кенгуру – 2018»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 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Суворовская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Валерия 4 «Б»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Международный математический конкурс – игра «Кенгуру – 2018»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Кузнецов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Николай 4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Международный математический конкурс – игра «Кенгуру – 2018»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Ананина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Екатерина 4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Международный математический конкурс – игра «Кенгуру – 2018»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Иванова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Кира 4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Международный математический конкурс – игра «Кенгуру – 2018»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Крещук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Кира 5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Международный математический конкурс – игра «Кенгуру – 2018»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Шкарупа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Данила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5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Международный математический конкурс – игра «Кенгуру – 2018»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Бердинских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Роман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5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Международный математический конкурс – игра «Кенгуру – 2018»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Ситников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Антон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5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Международный математический конкурс – игра «Кенгуру – 2018»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Глушинская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Виктория 5 «А»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Международный математический конкурс – игра «Кенгуру – 2018»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Позыкаев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Ярослав 5 «А»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Международный математический конкурс – игра «Кенгуру – 2018»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Мочалова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Оксана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5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Международный математический конкурс – игра «Кенгуру – 2018»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Камбалин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Данил 5 «Б»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Международный математический конкурс – игра «Кенгуру – 2018»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Валов Сергей 6 «А»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Международный математический конкурс – игра «Кенгуру – 2018»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Беляев Алексей 6 «Б»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Международный математический конкурс – игра «Кенгуру – 2018»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Инжуватова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Анастасия 7 класс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Международный математический конкурс – игра «Кенгуру – 2018»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Ермолаев Павел 9 класс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Международный математический конкурс – игра «Кенгуру – 2018»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642923"/>
          <a:ext cx="8229600" cy="6844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085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008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034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ФИ участника,  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результат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0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Антонова Анастасия 2 «А»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Международная игра-конкурс «Русский медвежонок –  2017»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43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Гунина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Дарья 2 «Б»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Международная игра-конкурс «Русский медвежонок –  2017»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43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Неверко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Алена 2 «Б»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Международная игра-конкурс «Русский медвежонок –  2017»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94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Адигамова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Амалия 3 «Б»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Международная игра-конкурс «Русский медвежонок –  2017»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43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Ананина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Екатерина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4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Международная игра-конкурс «Русский медвежонок –  2017»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14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Табакова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Варвара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4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Международная игра-конкурс «Русский медвежонок –  2017»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34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Казакова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Анастасия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4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Международная игра-конкурс «Русский медвежонок –  2017»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48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Попова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Вероника 5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Международная игра-конкурс «Русский медвежонок –  2017»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43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Крещук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Кира 5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Международная игра-конкурс «Русский медвежонок –  2017»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0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Ковальчук Лилия 8 «А»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Международная игра-конкурс «Русский медвежонок –  2017»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418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Часовских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Валерия 2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Международная игра-конкурс «Русский медвежонок –  2017»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14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Фролов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Александр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2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Международная игра-конкурс «Русский медвежонок –  2017»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14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Галакова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София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2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Международная игра-конкурс «Русский медвежонок –  2017»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14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Андреева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Маргарита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2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Международная игра-конкурс «Русский медвежонок –  2017»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462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Бобрышева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Алиса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2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Международная игра-конкурс «Русский медвежонок –  2017»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14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Казаков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Глеб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2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Международная игра-конкурс «Русский медвежонок –  2017»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14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Голуб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Иван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2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Международная игра-конкурс «Русский медвежонок –  2017»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43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Кузнецова </a:t>
                      </a: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Карина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2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Международная игра-конкурс «Русский медвежонок –  2017»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14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Макеев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Александр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2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Международная игра-конкурс «Русский медвежонок –  2017»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43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Куслий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Андрей 2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Международная игра-конкурс «Русский медвежонок –  2017»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14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Костенецкий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Артемий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2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Международная игра-конкурс «Русский медвежонок –  2017»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14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Зимин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Глеб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2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Международная игра-конкурс «Русский медвежонок –  2017»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14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Калашников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Александр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2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Международная игра-конкурс «Русский медвежонок –  2017»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14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Рычков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Матвей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2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Международная игра-конкурс «Русский медвежонок –  2017»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14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Любушкина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Александра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2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Международная игра-конкурс «Русский медвежонок –  2017»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14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Листочкина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Алина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2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Международная игра-конкурс «Русский медвежонок –  2017»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14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Панов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Игорь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2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Международная игра-конкурс «Русский медвежонок –  2017»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034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Булухта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Никита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2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Международная игра-конкурс «Русский медвежонок –  2017»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4286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участия в конкурсах и олимпиадах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571476"/>
          <a:ext cx="8229600" cy="6915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085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008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077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ФИ участника,  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результат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26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Антонова Анастасия 2 «А»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Международная игра-конкурс «Русский медвежонок –  2017»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66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Гунина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Дарья 2 «Б»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Международная игра-конкурс «Русский медвежонок –  2017»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66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Неверко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Алена 2 «Б»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Международная игра-конкурс «Русский медвежонок –  2017»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18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Адигамова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Амалия 3 «Б»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Международная игра-конкурс «Русский медвежонок –  2017»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66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Ананина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Екатерина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4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Международная игра-конкурс «Русский медвежонок –  2017»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36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Табакова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Варвара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4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Международная игра-конкурс «Русский медвежонок –  2017»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77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Казакова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Анастасия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4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Международная игра-конкурс «Русский медвежонок –  2017»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508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Попова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Вероника 5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Международная игра-конкурс «Русский медвежонок –  2017»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6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Крещук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Кира 5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Международная игра-конкурс «Русский медвежонок –  2017»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26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Ковальчук Лилия 8 «А»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Международная игра-конкурс «Русский медвежонок –  2017»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44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Часовских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Валерия 2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Международная игра-конкурс «Русский медвежонок –  2017»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36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Фролов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Александр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2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Международная игра-конкурс «Русский медвежонок –  2017»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36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Галакова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София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2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Международная игра-конкурс «Русский медвежонок –  2017»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36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Андреева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Маргарита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2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Международная игра-конкурс «Русский медвежонок –  2017»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488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Бобрышева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Алиса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2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Международная игра-конкурс «Русский медвежонок –  2017»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36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Казаков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Глеб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2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Международная игра-конкурс «Русский медвежонок –  2017»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36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Голуб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Иван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2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Международная игра-конкурс «Русский медвежонок –  2017»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6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Кузнецова </a:t>
                      </a: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Карина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2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Международная игра-конкурс «Русский медвежонок –  2017»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36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Макеев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Александр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2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Международная игра-конкурс «Русский медвежонок –  2017»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6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Куслий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Андрей 2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Международная игра-конкурс «Русский медвежонок –  2017»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36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Костенецкий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Артемий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2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Международная игра-конкурс «Русский медвежонок –  2017»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36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Зимин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Глеб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2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Международная игра-конкурс «Русский медвежонок –  2017»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36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Калашников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Александр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2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Международная игра-конкурс «Русский медвежонок –  2017»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36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Рычков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Матвей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2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Международная игра-конкурс «Русский медвежонок –  2017»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36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Любушкина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Александра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2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Международная игра-конкурс «Русский медвежонок –  2017»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36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Листочкина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Алина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2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Международная игра-конкурс «Русский медвежонок –  2017»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36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Панов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Игорь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2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Международная игра-конкурс «Русский медвежонок –  2017»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077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Булухта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Никита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2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Международная игра-конкурс «Русский медвежонок –  2017»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участия в конкурсах и олимпиадах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«Основная общеобразовательная школа №23 города Белово»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расположена по адресу: ул.Лесная, 1б,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Грамотеино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г.Белово,  Кемеровская область, 652614, Российская Федерация. </a:t>
            </a:r>
          </a:p>
          <a:p>
            <a:pPr algn="just"/>
            <a:r>
              <a:rPr lang="ru-RU" sz="1800" i="1" u="sng" dirty="0">
                <a:latin typeface="Times New Roman" pitchFamily="18" charset="0"/>
                <a:cs typeface="Times New Roman" pitchFamily="18" charset="0"/>
              </a:rPr>
              <a:t>Год создания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декабрь 1959 г.</a:t>
            </a:r>
          </a:p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Работа в школе осуществляется в соответствии с действующим законодательством Российской Федерации, Кемеровской области. Деятельность школы регламентируется ее Уставом и локальными актами. Учредителем является Администрация Беловского городского округа, адрес Учредителя: улица Советская, 21, г. Белово, Кемеровская область.</a:t>
            </a:r>
          </a:p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Директор школы –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Валова Наталья Леонидовна,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тел. 8(38452)68577, </a:t>
            </a:r>
          </a:p>
          <a:p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Е-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mousoh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23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belovo@yandex.ru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айт: 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edubel.ru/?site=0413&amp;uid=301247031250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Школа имеет </a:t>
            </a:r>
            <a:r>
              <a:rPr lang="ru-RU" sz="1800" i="1" u="sng" dirty="0">
                <a:latin typeface="Times New Roman" pitchFamily="18" charset="0"/>
                <a:cs typeface="Times New Roman" pitchFamily="18" charset="0"/>
              </a:rPr>
              <a:t>лицензию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на  осуществление образовательной деятельности по образовательным программам  серия А № 0002340  от 27 апреля   2012 года и  </a:t>
            </a:r>
            <a:r>
              <a:rPr lang="ru-RU" sz="1800" i="1" u="sng" dirty="0">
                <a:latin typeface="Times New Roman" pitchFamily="18" charset="0"/>
                <a:cs typeface="Times New Roman" pitchFamily="18" charset="0"/>
              </a:rPr>
              <a:t>свидетельство о государственной аккредитации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№ 2798 от 16.01.2015г.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 3" pitchFamily="18" charset="2"/>
              <a:buNone/>
            </a:pPr>
            <a:r>
              <a:rPr lang="ru-RU" sz="1600" dirty="0">
                <a:solidFill>
                  <a:srgbClr val="FF0000"/>
                </a:solidFill>
              </a:rPr>
              <a:t> </a:t>
            </a:r>
          </a:p>
          <a:p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Общая характеристика школы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14291"/>
            <a:ext cx="8643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участия в конкурсах и олимпиадах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642910" y="571480"/>
          <a:ext cx="8229600" cy="7868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33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954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008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974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ФИ участника,  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результат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8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Лыхина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Варвара 3 «Б»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Международная игра-конкурс «Русский медвежонок –  2017»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59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Агапова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Мария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3 «Б»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Международная игра-конкурс «Русский медвежонок –  2017»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59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Винокуров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Никита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3 «Б»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Международная игра-конкурс «Русский медвежонок –  2017»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91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Кузнецов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Николай 4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Международная игра-конкурс «Русский медвежонок –  2017»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58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Порошин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Кирилл 4 «А»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Международная игра-конкурс «Русский медвежонок –  2017»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559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Сторин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Захар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4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Международная игра-конкурс «Русский медвежонок –  2017»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39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Чиндяскина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Диана 4 «А»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Международная игра-конкурс «Русский медвежонок –  2017»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830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Савина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Алина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4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Международная игра-конкурс «Русский медвежонок –  2017»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55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Суворовская Валерия 4 «Б»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Международная игра-конкурс «Русский медвежонок –  2017»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58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Бердинских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Роман 5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Международная игра-конкурс «Русский медвежонок –  2017»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783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Глушинская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Виктория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5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Международная игра-конкурс «Русский медвежонок –  2017»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58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Хохлова </a:t>
                      </a: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Эвелина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5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Международная игра-конкурс «Русский медвежонок –  2017»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58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Башмакова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Виктория 5 «Б»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Международная игра-конкурс «Русский медвежонок –  2017»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58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Шаверина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Виктория 5 «Б»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Международная игра-конкурс «Русский медвежонок –  2017»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815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Меньщикова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Антонина 7 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Международная игра-конкурс «Русский медвежонок –  2017»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559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Славных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Сергей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7 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Международная игра-конкурс «Русский медвежонок –  2017»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559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Макаров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Дмитрий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7 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Международная игра-конкурс «Русский медвежонок –  2017»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559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Инжуватова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Анастасия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7 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Международная игра-конкурс «Русский медвежонок –  2017»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559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Ковалев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Дмитрий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7 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Международная игра-конкурс «Русский медвежонок –  2017»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559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Ермолаев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Никита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7 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Международная игра-конкурс «Русский медвежонок –  2017»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559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Берников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Артем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7 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Международная игра-конкурс «Русский медвежонок –  2017»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55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Берникова Маргарита 8 «А»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Международная игра-конкурс «Русский медвежонок –  2017»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58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Евтухова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Александра 9 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Международная игра-конкурс «Русский медвежонок –  2017»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58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Воронова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Ирина 9 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Международная игра-конкурс «Русский медвежонок –  2017»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23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Колмогоров Максим 5 «А»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ΙΙΙ Международный конкурс для детей и молодежи «Все талантливы!»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место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23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Остапчук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Ангелина 6 «А»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Открытое первенство и чемпионат по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киокусинкай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каратэ (дети 10-11 лет, до 45 кг). Томск, 2017 г.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место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925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Остапчук</a:t>
                      </a:r>
                      <a:r>
                        <a:rPr kumimoji="0" lang="ru-RU" sz="11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Ангелина 6 «А»</a:t>
                      </a:r>
                      <a:endParaRPr lang="ru-RU" sz="1100" b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Первенство Кемеровской области по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киокусинкай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каратэ в разделе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кумитэ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возрастной категории 12-13 лет, весовой категории до 45 кг. Новокузнецк, ноябрь 2017г.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место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298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Королев Дмитрий 9 класс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Открытые соревнования по легкой атлетике, посвященные «Дню матери» и «Дню рождения города Белово». На дистанции 3000 м. МБУ ДО «Детско-юношеская спортивная школа № 2 имени Героя Советского Союза Михаила Андреевича Макарова города Белово», 3 декабря 2017года.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место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85729"/>
            <a:ext cx="8286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участия в конкурсах и олимпиадах</a:t>
            </a:r>
            <a:endParaRPr lang="ru-RU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19" y="785793"/>
          <a:ext cx="8572561" cy="73469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8967"/>
                <a:gridCol w="4786911"/>
                <a:gridCol w="1146683"/>
              </a:tblGrid>
              <a:tr h="406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ФИ участника,  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результат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05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Королев Дмитрий 9 класс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Открытые соревнования по легкой атлетике, посвященные «Дню матери» и «Дню рождения города Белово». На дистанции 300 м. МБУ ДО «Детско-юношеская спортивная школа № 2 имени Героя Советского Союза Михаила Андреевича Макарова города Белово», 3 декабря 2017года.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место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305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Королев Дмитрий 9 класс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Областные соревнования по легкой атлетике среди юношей и девушек 2001-2002, 2003-2004 гг. р. Бег на 300 метров. Декабрь, 2017г., Кемерово. Департамент образования и науки Кемеровской области.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место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305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Королев Дмитрий 9 класс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Областные соревнования</a:t>
                      </a: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 легкой атлетике среди юношей и девушек 2001-2002, 2003-2004 гг. р. Бег на 1500 метров. Декабрь, 2017г., Кемерово. Департамент образования и науки Кемеровской области.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место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Гоф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Ефим 4 «А»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Открытый городской турнир</a:t>
                      </a: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 ОФП с элементами рукопашного боя на призы ООО «Строительная компания «Монолит» в весовой категории до 24 кг среди мальчиков 9-11 лет.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Пгт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Бачатский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15 октября 2017г.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место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305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Остапчук</a:t>
                      </a:r>
                      <a:r>
                        <a:rPr kumimoji="0" lang="ru-RU" sz="11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Ангелина 6 «А»</a:t>
                      </a:r>
                      <a:endParaRPr lang="ru-RU" sz="1100" b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ΧΧΙ открытое первенство Кемеровской области по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киокусинкай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«Катана Кузбасса» в возрастной категории 12-13 лет, весовой категории до 55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кг.Кемерово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20-21 апреля  2018г. Кемеровская областная федерация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киокусинкай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место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305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Винокуров Дмитрий  8 «А»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Первенство Кемеровской области по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киокусинкай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каратэ в разделе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кумитэ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возрастной категории 12-13 лет, весовой категории св.50 кг. Новокузнецк, ноябрь 2017г.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место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651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Винокуров Дмитрий  8 «А»</a:t>
                      </a:r>
                      <a:endParaRPr lang="ru-RU" sz="1100" b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Первенство Кемеровской области по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киокусинкай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каратэ в разделе ката в возрастной категории 12-13 лет. Новокузнецк, ноябрь 2017г.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место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50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Гоф</a:t>
                      </a: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Ефим 4 «А» 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Чемпионат</a:t>
                      </a: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первенство города Белово по боксу, посвященные почетному гражданину города Г.П. Шатилову, в рамках празднования «Дня города» в весовой категории до 24,5 кг. 2017г. управление молодежной политики, физической культуры и спорта Администрации Беловского городского округа.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место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305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Гоф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Ефим 4 «А»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Открытый Новогодний турнир «Кубок Кузбасса» РО ФБСР Кемеровской области по профессиональному боевому самбо, среди детей, юношей и юниоров. Возрастная группа 2006-2007 в весовой категории 27кг. Новокузнецк 2017г.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место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285729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участия в конкурсах и олимпиадах</a:t>
            </a:r>
            <a:endParaRPr lang="ru-RU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9" y="928672"/>
          <a:ext cx="8572560" cy="776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8966"/>
                <a:gridCol w="4786911"/>
                <a:gridCol w="1146683"/>
              </a:tblGrid>
              <a:tr h="4325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ФИ участника,  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результат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47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Королев Дмитрий 9 класс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Первенство Сибирского федерального округа по легкой атлетике среди юниоров до 18 лет. 13-14. 01. 2018 г. 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место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429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Королев Дмитрий 9 класс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Первенство Сибирского федерального округа по легкой атлетике среди юниоров до 18 лет. 13-14. 01. 2018 г. Министерство спорта Иркутской области.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место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711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Остапчук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Ангелина 6 «А»</a:t>
                      </a:r>
                      <a:endParaRPr lang="ru-RU" sz="1200" b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Первенство Сибирского Федерального округа по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киокусинкай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каратэ в разделе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кумитэ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Кемеровская региональная общественная организация «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Киокусинкай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каратэ» 27-28.01.2018г. г. Новокузнецк.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место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948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Королев Дмитрий 9 класс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Областные соревнования по легкой атлетике «Турнир памяти чемпиона Европы А.И.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Верлана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». В возрастной группе 2002 и старше, на дистанции 1000 м, с результатом 2.43.2. Управление молодежной политики, физической культуры и спорта Администрации Беловского городского округа. 22 апреля 2018г. 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место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948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Королев Дмитрий 9 класс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Областные соревнования по легкой атлетике «Турнир памяти чемпиона Европы А.И.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Верлана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». В возрастной группе 2002 и старше, на дистанции 300 м, с результатом 39.3 Управление молодежной политики, физической культуры и спорта Администрации Беловского городского округа. 22 апреля 2018г.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место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711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Ковыляева</a:t>
                      </a:r>
                      <a:r>
                        <a:rPr lang="ru-RU" sz="12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Ксения 3 «А»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Муниципальный этап спортивных соревнований школьников «Президентские состязания» с результатом 256 б. Управление образования Администрации Беловского городского округа. В.Я.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Шафирко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2018г.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место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474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Братцель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Роман 5 «А»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Первенство РО ФБСР Кемеровской области по боевому самбо среди юношей и юниоров. Возрастная группа: 2005-2006 г.р., в весовой категории – 40 кг. Новокузнецк 2018 г.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место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1185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Исайкин Егор 5 «А»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Открытое первенство города Белово по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кикбоксингу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посвященное Дню Победы в Великой Отечественной войне. В разделе: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фулл-контакт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в возрастной группе: 11-12 лет, в весовой категории 31 кг. Управление молодежной политики, физической культуры и спорта Администрации Беловского городского округа. 2018г.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место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948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Исайкин Егор 5 «А»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Первенство РО ФБСР Кемеровской области по боевому самбо среди юношей и юниоров. Возрастная группа: 2005-2006 г.р., в весовой категории – 33 кг. Новокузнецк 2018 г.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место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285729"/>
            <a:ext cx="7929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участия в конкурсах и олимпиадах</a:t>
            </a:r>
            <a:endParaRPr lang="ru-RU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596" y="298149"/>
          <a:ext cx="8429683" cy="65598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4983"/>
                <a:gridCol w="4763131"/>
                <a:gridCol w="1071569"/>
              </a:tblGrid>
              <a:tr h="4665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ФИ участника,  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результат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8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Бочаров 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степан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8 «А»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Муниципальный этап Всероссийской олимпиады школьников по физической культуре. Управление образования Администрации Беловского городского округа. В.Я.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Шафирко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04.12.2017г 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934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Егоров Егор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Открытое первенство города Белово по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кикбоксингу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посвященное Дню Победы в Великой Отечественной войне. В разделе: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фулл-контакт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в возрастной группе: 9-10 лет, в весовой категории 29 кг. Управление молодежной политики, физической культуры и спорта Администрации Беловского городского округа. Белово 2018г. 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место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656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Братцель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Никита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Всероссийский физкультурно-спортивный комплекс «Готов к труду и обороне» на знаки отличия в первом полугодии 2017-2018 учебного года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Золото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77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Братцель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Роман 5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Всероссийский физкультурно-спортивный комплекс «Готов к труду и обороне» на знаки отличия в первом полугодии 2017-2018 учебного года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Золото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350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Зимин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Глеб 3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Всероссийский физкультурно-спортивный комплекс «Готов к труду и обороне» на знаки отличия в первом полугодии 2017-2018 учебного года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Серебро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92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Зотов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Никита 3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Всероссийский физкультурно-спортивный комплекс «Готов к труду и обороне» на знаки отличия в первом полугодии 2017-2018 учебного года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Серебро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805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Винокуров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Никита 3 «Б»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Всероссийский физкультурно-спортивный комплекс «Готов к труду и обороне» на знаки отличия в первом полугодии 2017-2018 учебного года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Серебро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206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Остапчук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Ангелина 6</a:t>
                      </a:r>
                      <a:r>
                        <a:rPr lang="ru-RU" sz="12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«А»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Всероссийский физкультурно-спортивный комплекс «Готов к труду и обороне» на знаки отличия в первом полугодии 2017-2018 учебного года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Серебро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1"/>
            <a:ext cx="8429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участия в конкурсах и олимпиадах</a:t>
            </a:r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1" y="928669"/>
          <a:ext cx="8643998" cy="5956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0958"/>
                <a:gridCol w="4884228"/>
                <a:gridCol w="1098812"/>
              </a:tblGrid>
              <a:tr h="4998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ФИ участника,  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результат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59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Соболев Роман, Исайкин Алексей, Ефимова Мария, Литвинова Елизавета 1 «Б» 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Фестиваль самодеятельного творчества «Я горжусь тобой, Кузбасс!», посвященный юбилею Кемеровской области, в рамках городской программы деятельности «Радуга друзей». 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место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815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Иванова К., 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Табакова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В., Федорова М. 4 «А» 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Городской фестиваль самодеятельного творчества «Я горжусь тобой, Кузбасс!», посвященный юбилею области, в рамках городской программы деятельности «Радуга друзей». 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место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759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Суворовская Валерия, Соболева Алина, 4 «Б» Брызгалова Елизавета, 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Остапчук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Арина</a:t>
                      </a:r>
                      <a:r>
                        <a:rPr kumimoji="0" lang="ru-RU" sz="12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 «А»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Фестиваль самодеятельного творчества «Я горжусь тобой, Кузбасс!», посвященный юбилею области, в рамках городской программы деятельности «Радуга друзей». 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место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759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Чупина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Ксения  3 «А»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Городской фестиваль самодеятельного творчества «Я горжусь тобой, Кузбасс!», посвященный юбилею Кемеровской области, в рамках городской программы деятельности «Радуга друзей». 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место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339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Чистякова Марина  5 «Б»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Всероссийскогое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тестирование «Радуга Талантов Февраль 2018» Всероссийский конкурс для детей и педагогов.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место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759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Соболева Алина 4 «Б»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ΙΙ региональная НИК «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Ньютония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регионального отделения Общероссийской детской общественной организации Малая академия наук «Интеллект будущего» работающей при МБУДО «Дворец творчества детей и молодежи имени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Добробабиной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А.П. города Белово». Секция «Проектные исследования». 2018г.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Лауреат 3 степени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940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Соболева Алина, Суворовская Валерия 4 «Б»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ΙV городская научно – исследовательская конференция Малой академии наук, секция начальных классов «Технология». 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Лауреаты 3 степени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852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Соболева Алина 4 «Б»</a:t>
                      </a:r>
                      <a:endParaRPr lang="ru-RU" sz="1200" b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Конкурс исследовательских и проектных работ младших школьников «Маленькая дверь в большой мир». 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Лауреат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95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Суворовская Валерия 4 «Б»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Конкурс исследовательских и проектных работ младших школьников «Маленькая дверь в большой мир». 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Лауреат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214291"/>
            <a:ext cx="7786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участия в конкурсах и олимпиадах</a:t>
            </a:r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785794"/>
          <a:ext cx="8358247" cy="4694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2993"/>
                <a:gridCol w="4722766"/>
                <a:gridCol w="1062488"/>
              </a:tblGrid>
              <a:tr h="551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ФИ участника,  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результат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90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Смирнов Данила 8 «А»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Городская конференция исследовательских, проектных и творческих  работ «Первые шаги – 2018». 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Лауреат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00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Кузьмина Юлия 7 класс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Городская выставка декоративно-прикладного и технического творчества «Украшаем свой Дом». 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место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7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Делева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Тамара  6 «Б»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Городская выставка декоративно-прикладного и технического творчества «Украшаем свой Дом». 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место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535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Шаверина</a:t>
                      </a:r>
                      <a:r>
                        <a:rPr lang="ru-RU" sz="12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Виктория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5 «А»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Городская выставка декоративно-прикладного и технического творчества «Украшаем свой Дом». 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место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785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Савина Алина 4 «А»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Выставка «Юная модница». Муниципальное учреждение «Музейно-выставочный центр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Лауреат 1 степени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501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Брызгалова Елизавета 1 «А» 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Выставка «Юная модница». Муниципальное учреждение «Музейно-выставочный центр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Лауреат 1 степени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63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Остапчук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Арина 1 «А»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Выставка «Юная модница». Муниципальное учреждение «Музейно-выставочный центр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Лауреат 1 степени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63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Суворовская Валерия 4 «Б»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Выставка «Юная модница». Муниципальное учреждение «Музейно-выставочный центр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Лауреат 1 степени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63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905500"/>
          </a:xfrm>
        </p:spPr>
        <p:txBody>
          <a:bodyPr/>
          <a:lstStyle/>
          <a:p>
            <a:pPr algn="just">
              <a:buFont typeface="Wingdings 3" pitchFamily="18" charset="2"/>
              <a:buNone/>
              <a:defRPr/>
            </a:pP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Анализируя результаты участия школьников</a:t>
            </a:r>
            <a:b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 олимпиадах, конкурсах, конференциях в </a:t>
            </a: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2016-2017 </a:t>
            </a: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учебном году можно сделать следующие выводы: </a:t>
            </a:r>
            <a:endParaRPr lang="ru-RU" sz="1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 3" pitchFamily="18" charset="2"/>
              <a:buNone/>
              <a:defRPr/>
            </a:pPr>
            <a:endParaRPr lang="ru-RU" sz="18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 3" pitchFamily="18" charset="2"/>
              <a:buNone/>
              <a:defRPr/>
            </a:pPr>
            <a:r>
              <a:rPr lang="ru-RU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1) 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 заинтересованности ребят  участием в конкурсах говорит повышающееся с каждым годом число учащихся – участников международных и всероссийских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конкурсов: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«Русский медвежонок»,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Кенгуру», «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Инфознайка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Он-лайн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олимпиады на учи.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 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т.д.</a:t>
            </a:r>
          </a:p>
          <a:p>
            <a:pPr algn="just">
              <a:buFont typeface="Wingdings 3" pitchFamily="18" charset="2"/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2) Участие в различных конкурсах, конференциях и олимпиадах предоставляет школьникам массу возможностей для их личностного роста и развития. Это и получение новых знаний, необходимых учащимся  для успехов в жизни, и для выбора профессии, и для подготовки к сдаче экзаменов, и для определения своих способностей и интересов, для приобретения самостоятельности мышления и действий.</a:t>
            </a:r>
          </a:p>
          <a:p>
            <a:pPr algn="just">
              <a:buFont typeface="Wingdings 3" pitchFamily="18" charset="2"/>
              <a:buNone/>
              <a:defRPr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3" pitchFamily="18" charset="2"/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Все вышеперечисленные победители и призеры награждены памятными дипломами, грамотами, сувенирами. 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85786" y="642918"/>
            <a:ext cx="7572428" cy="3429000"/>
          </a:xfrm>
          <a:prstGeom prst="rect">
            <a:avLst/>
          </a:prstGeom>
          <a:solidFill>
            <a:schemeClr val="bg2"/>
          </a:solidFill>
          <a:ln w="76200">
            <a:solidFill>
              <a:schemeClr val="bg2">
                <a:lumMod val="75000"/>
              </a:schemeClr>
            </a:solidFill>
          </a:ln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Анализ </a:t>
            </a:r>
            <a:b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воспитательной работы</a:t>
            </a:r>
            <a:b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 2017-2018 учебный год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70609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>
                <a:solidFill>
                  <a:srgbClr val="7030A0"/>
                </a:solidFill>
              </a:rPr>
              <a:t>Анализ воспитательной работы</a:t>
            </a:r>
            <a:br>
              <a:rPr lang="ru-RU" sz="2400" dirty="0">
                <a:solidFill>
                  <a:srgbClr val="7030A0"/>
                </a:solidFill>
              </a:rPr>
            </a:br>
            <a:r>
              <a:rPr lang="ru-RU" sz="2400" dirty="0">
                <a:solidFill>
                  <a:srgbClr val="7030A0"/>
                </a:solidFill>
              </a:rPr>
              <a:t> за </a:t>
            </a:r>
            <a:r>
              <a:rPr lang="ru-RU" sz="2400" dirty="0" smtClean="0">
                <a:solidFill>
                  <a:srgbClr val="7030A0"/>
                </a:solidFill>
              </a:rPr>
              <a:t>2017 </a:t>
            </a:r>
            <a:r>
              <a:rPr lang="ru-RU" sz="2400" dirty="0">
                <a:solidFill>
                  <a:srgbClr val="7030A0"/>
                </a:solidFill>
              </a:rPr>
              <a:t>– </a:t>
            </a:r>
            <a:r>
              <a:rPr lang="ru-RU" sz="2400" dirty="0" smtClean="0">
                <a:solidFill>
                  <a:srgbClr val="7030A0"/>
                </a:solidFill>
              </a:rPr>
              <a:t>2018 </a:t>
            </a:r>
            <a:r>
              <a:rPr lang="ru-RU" sz="2400" dirty="0">
                <a:solidFill>
                  <a:srgbClr val="7030A0"/>
                </a:solidFill>
              </a:rPr>
              <a:t>учебный год</a:t>
            </a:r>
          </a:p>
        </p:txBody>
      </p:sp>
      <p:sp>
        <p:nvSpPr>
          <p:cNvPr id="53251" name="Содержимое 1"/>
          <p:cNvSpPr>
            <a:spLocks noGrp="1"/>
          </p:cNvSpPr>
          <p:nvPr>
            <p:ph idx="1"/>
          </p:nvPr>
        </p:nvSpPr>
        <p:spPr>
          <a:xfrm>
            <a:off x="250825" y="981075"/>
            <a:ext cx="8642350" cy="4954588"/>
          </a:xfrm>
        </p:spPr>
        <p:txBody>
          <a:bodyPr/>
          <a:lstStyle/>
          <a:p>
            <a:pPr algn="just">
              <a:buFont typeface="Wingdings 3" pitchFamily="18" charset="2"/>
              <a:buNone/>
            </a:pPr>
            <a:r>
              <a:rPr lang="ru-RU" sz="1600" dirty="0"/>
              <a:t>В прошедшем </a:t>
            </a:r>
            <a:r>
              <a:rPr lang="ru-RU" sz="1600" dirty="0" smtClean="0"/>
              <a:t>2017-2018 </a:t>
            </a:r>
            <a:r>
              <a:rPr lang="ru-RU" sz="1600" dirty="0"/>
              <a:t>учебном году цель воспитательной работы заключалась в развитии личности учащегося; формировании его интеллектуального, нравственного, коммуникативного, физического потенциалов;  овладение целостной системой знаний об окружающем мире, практическими умениями и навыками, самопознанием и  саморазвитием.</a:t>
            </a:r>
          </a:p>
          <a:p>
            <a:pPr algn="just">
              <a:buFont typeface="Wingdings 3" pitchFamily="18" charset="2"/>
              <a:buNone/>
            </a:pPr>
            <a:endParaRPr lang="ru-RU" sz="1600" dirty="0"/>
          </a:p>
          <a:p>
            <a:pPr algn="just">
              <a:buFont typeface="Wingdings 3" pitchFamily="18" charset="2"/>
              <a:buNone/>
            </a:pPr>
            <a:r>
              <a:rPr lang="ru-RU" sz="1600" b="1" dirty="0"/>
              <a:t>Задачи воспитательной работы в </a:t>
            </a:r>
            <a:r>
              <a:rPr lang="ru-RU" sz="1600" b="1" dirty="0" smtClean="0"/>
              <a:t>2017 </a:t>
            </a:r>
            <a:r>
              <a:rPr lang="ru-RU" sz="1600" b="1" dirty="0"/>
              <a:t>- </a:t>
            </a:r>
            <a:r>
              <a:rPr lang="ru-RU" sz="1600" b="1" dirty="0" smtClean="0"/>
              <a:t>2018 </a:t>
            </a:r>
            <a:r>
              <a:rPr lang="ru-RU" sz="1600" b="1" dirty="0"/>
              <a:t>учебном году включали в себя следующие пункты</a:t>
            </a:r>
            <a:r>
              <a:rPr lang="ru-RU" sz="1600" dirty="0"/>
              <a:t>: </a:t>
            </a:r>
          </a:p>
          <a:p>
            <a:pPr algn="just"/>
            <a:r>
              <a:rPr lang="ru-RU" sz="1600" dirty="0"/>
              <a:t>создать необходимые условия для проявления творческой индивидуальности и развитию познавательной активности  учащихся;</a:t>
            </a:r>
          </a:p>
          <a:p>
            <a:pPr algn="just"/>
            <a:r>
              <a:rPr lang="ru-RU" sz="1600" dirty="0"/>
              <a:t>способствовать самореализации, формированию нравственной позиции и основ культуры общения, норм поведения, необходимых учащимся для построения межличностных отношений со сверстниками,  в семье, общественных местах;</a:t>
            </a:r>
          </a:p>
          <a:p>
            <a:pPr algn="just"/>
            <a:r>
              <a:rPr lang="ru-RU" sz="1600" dirty="0"/>
              <a:t>сформировать у учащихся сознательное отношение к сохранению собственного здоровья;</a:t>
            </a:r>
          </a:p>
          <a:p>
            <a:pPr algn="just"/>
            <a:r>
              <a:rPr lang="ru-RU" sz="1600" dirty="0"/>
              <a:t>создать необходимые условия для воспитания у учащихся патриотизма; гражданской позиции, умения отстаивать свои интересы цивилизованным путем. </a:t>
            </a:r>
          </a:p>
          <a:p>
            <a:pPr>
              <a:buFont typeface="Wingdings 3" pitchFamily="18" charset="2"/>
              <a:buNone/>
            </a:pPr>
            <a:endParaRPr lang="ru-RU" sz="1600" dirty="0"/>
          </a:p>
          <a:p>
            <a:endParaRPr lang="ru-RU" sz="1600" dirty="0"/>
          </a:p>
          <a:p>
            <a:endParaRPr lang="ru-RU" sz="1600" b="1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Содержимое 1"/>
          <p:cNvSpPr>
            <a:spLocks noGrp="1"/>
          </p:cNvSpPr>
          <p:nvPr>
            <p:ph idx="1"/>
          </p:nvPr>
        </p:nvSpPr>
        <p:spPr>
          <a:xfrm>
            <a:off x="179513" y="188913"/>
            <a:ext cx="8784976" cy="5040287"/>
          </a:xfrm>
        </p:spPr>
        <p:txBody>
          <a:bodyPr/>
          <a:lstStyle/>
          <a:p>
            <a:pPr algn="just">
              <a:buFont typeface="Wingdings 3" pitchFamily="18" charset="2"/>
              <a:buNone/>
            </a:pPr>
            <a:r>
              <a:rPr lang="ru-RU" sz="1600" b="1" dirty="0" smtClean="0"/>
              <a:t>Основными </a:t>
            </a:r>
            <a:r>
              <a:rPr lang="ru-RU" sz="1600" b="1" dirty="0"/>
              <a:t>направлениями воспитательной работы являются</a:t>
            </a:r>
            <a:r>
              <a:rPr lang="ru-RU" sz="1600" dirty="0"/>
              <a:t>: </a:t>
            </a:r>
            <a:r>
              <a:rPr lang="ru-RU" sz="1600" dirty="0" smtClean="0"/>
              <a:t>гражданско-патриотическое; духовно- </a:t>
            </a:r>
            <a:r>
              <a:rPr lang="ru-RU" sz="1600" dirty="0"/>
              <a:t>нравственное</a:t>
            </a:r>
            <a:r>
              <a:rPr lang="ru-RU" sz="1600" dirty="0" smtClean="0"/>
              <a:t>; </a:t>
            </a:r>
            <a:r>
              <a:rPr lang="ru-RU" sz="1600" dirty="0"/>
              <a:t>воспитание здорового образа жизни</a:t>
            </a:r>
            <a:r>
              <a:rPr lang="ru-RU" sz="2800" dirty="0"/>
              <a:t>.</a:t>
            </a:r>
          </a:p>
          <a:p>
            <a:pPr algn="just">
              <a:buFont typeface="Wingdings 3" pitchFamily="18" charset="2"/>
              <a:buNone/>
            </a:pPr>
            <a:r>
              <a:rPr lang="ru-RU" sz="1600" b="1" dirty="0"/>
              <a:t>Воспитание осуществляется  с помощью: </a:t>
            </a:r>
            <a:r>
              <a:rPr lang="ru-RU" sz="1600" dirty="0" smtClean="0"/>
              <a:t>уроков </a:t>
            </a:r>
            <a:r>
              <a:rPr lang="ru-RU" sz="1600" dirty="0"/>
              <a:t>общеобразовательного цикла; </a:t>
            </a:r>
            <a:r>
              <a:rPr lang="ru-RU" sz="1600" dirty="0" smtClean="0"/>
              <a:t>внеклассной </a:t>
            </a:r>
            <a:r>
              <a:rPr lang="ru-RU" sz="1600" dirty="0"/>
              <a:t>деятельности; </a:t>
            </a:r>
            <a:r>
              <a:rPr lang="ru-RU" sz="1600" dirty="0" smtClean="0"/>
              <a:t>внешкольной </a:t>
            </a:r>
            <a:r>
              <a:rPr lang="ru-RU" sz="1600" dirty="0"/>
              <a:t>деятельности;</a:t>
            </a:r>
          </a:p>
          <a:p>
            <a:pPr algn="just">
              <a:buFont typeface="Wingdings 3" pitchFamily="18" charset="2"/>
              <a:buNone/>
            </a:pPr>
            <a:r>
              <a:rPr lang="ru-RU" sz="1600" b="1" dirty="0"/>
              <a:t>Воспитательная деятельность включает в себя</a:t>
            </a:r>
            <a:r>
              <a:rPr lang="ru-RU" sz="1600" b="1" dirty="0" smtClean="0"/>
              <a:t>:</a:t>
            </a:r>
            <a:r>
              <a:rPr lang="ru-RU" sz="1600" dirty="0" smtClean="0"/>
              <a:t> </a:t>
            </a:r>
            <a:r>
              <a:rPr lang="ru-RU" sz="1600" dirty="0"/>
              <a:t>общешкольные праздники  и мероприятия; </a:t>
            </a:r>
            <a:r>
              <a:rPr lang="ru-RU" sz="1600" dirty="0" smtClean="0"/>
              <a:t>деятельность </a:t>
            </a:r>
            <a:r>
              <a:rPr lang="ru-RU" sz="1600" dirty="0"/>
              <a:t>ученического самоуправления; </a:t>
            </a:r>
            <a:r>
              <a:rPr lang="ru-RU" sz="1600" dirty="0" smtClean="0"/>
              <a:t>посещение </a:t>
            </a:r>
            <a:r>
              <a:rPr lang="ru-RU" sz="1600" dirty="0"/>
              <a:t>детьми учреждений дополнительного образования; </a:t>
            </a:r>
            <a:r>
              <a:rPr lang="ru-RU" sz="1600" dirty="0" smtClean="0"/>
              <a:t>создание </a:t>
            </a:r>
            <a:r>
              <a:rPr lang="ru-RU" sz="1600" dirty="0"/>
              <a:t>безопасных условий жизнедеятельности учащихся; </a:t>
            </a:r>
            <a:r>
              <a:rPr lang="ru-RU" sz="1600" dirty="0" smtClean="0"/>
              <a:t>социальную </a:t>
            </a:r>
            <a:r>
              <a:rPr lang="ru-RU" sz="1600" dirty="0"/>
              <a:t>работу с учащимися; </a:t>
            </a:r>
            <a:r>
              <a:rPr lang="ru-RU" sz="1600" dirty="0" smtClean="0"/>
              <a:t>физкультурно-оздоровительную </a:t>
            </a:r>
            <a:r>
              <a:rPr lang="ru-RU" sz="1600" dirty="0"/>
              <a:t>работу и др.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708920"/>
            <a:ext cx="85689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Lucida Sans Unicode"/>
              </a:rPr>
              <a:t>Важное место в воспитательной системе школы занимают общешкольные мероприятия. Некоторые из них носят традиционный характер и являются эффективным воспитательным средством, способствуют развитию личности детей, их познавательных и творческих возможностей: «День знаний», «День учителя», «День Матери», «Перевыборы» в актив детской организации,  «День пожилого человека», , «Новогодний карнавал», конкурсы рисунков, плакатов и школьных уголков, «Последний звонок»; акции: «Поздравительная открытка», «Неделя добра», «Скажи, нет!», «Здоровый образ жизни», «Спорт против наркотиков», «День инвалида», постоянно оформляются  выставки к юбилейным датам.</a:t>
            </a:r>
            <a:endParaRPr lang="ru-RU" sz="1600" dirty="0">
              <a:latin typeface="Lucida Sans Unicode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5157192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ru-RU" sz="1600" dirty="0" smtClean="0">
                <a:latin typeface="Lucida Sans Unicode" charset="0"/>
              </a:rPr>
              <a:t>Воспитательная система реализуется через работу детских организаций: «Поколение NEХT» (5-9 </a:t>
            </a:r>
            <a:r>
              <a:rPr lang="ru-RU" sz="1600" dirty="0" err="1" smtClean="0">
                <a:latin typeface="Lucida Sans Unicode" charset="0"/>
              </a:rPr>
              <a:t>кл</a:t>
            </a:r>
            <a:r>
              <a:rPr lang="ru-RU" sz="1600" dirty="0" smtClean="0">
                <a:latin typeface="Lucida Sans Unicode" charset="0"/>
              </a:rPr>
              <a:t>.) и «Радуга» (1-4 </a:t>
            </a:r>
            <a:r>
              <a:rPr lang="ru-RU" sz="1600" dirty="0" err="1" smtClean="0">
                <a:latin typeface="Lucida Sans Unicode" charset="0"/>
              </a:rPr>
              <a:t>кл</a:t>
            </a:r>
            <a:r>
              <a:rPr lang="ru-RU" sz="1600" dirty="0" smtClean="0">
                <a:latin typeface="Lucida Sans Unicode" charset="0"/>
              </a:rPr>
              <a:t>.), по программам:  </a:t>
            </a:r>
          </a:p>
          <a:p>
            <a:pPr algn="just" eaLnBrk="1" hangingPunct="1"/>
            <a:r>
              <a:rPr lang="ru-RU" sz="1600" dirty="0" smtClean="0">
                <a:latin typeface="Lucida Sans Unicode" charset="0"/>
              </a:rPr>
              <a:t>«Программа воспитания и социализации учащихся на уровне основного общего образования»,  «Духовно – нравственное воспитание».</a:t>
            </a:r>
            <a:endParaRPr lang="ru-RU" sz="1600" dirty="0">
              <a:latin typeface="Lucida Sans Unicode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9" y="476672"/>
            <a:ext cx="3744415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6" name="Picture 2" descr="C:\Users\15E7~1\AppData\Local\Temp\Rar$DIa6088.27776\20180601_08331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500042"/>
            <a:ext cx="4000528" cy="57150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47663" y="-287338"/>
            <a:ext cx="8229600" cy="437307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-9525" y="1060450"/>
            <a:ext cx="8639983" cy="280076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Lucida Sans Unicode"/>
              </a:rPr>
              <a:t>Важное место в воспитательной системе школы занимают общешкольные мероприятия. Некоторые из них носят традиционный характер и являются эффективным воспитательным средством. Эти мероприятия способствует развитию личности детей, их познавательных и творческих возможностей: «День знаний», «День учителя», «День Матери», «Перевыборы» в актив детской организации,  «День пожилого человека», , «Новогодний карнавал», конкурсы рисунков, плакатов и школьных уголков, конкурсы стихов и детского творчества «Горжусь городом Белово», «Последний звонок»; акции: «Поздравительная открытка», «Неделя добра», «Скажи, нет!», «Здоровый образ жизни», «Спорт против наркотиков», «День инвалида», постоянно оформляются  выставки к юбилейным датам.</a:t>
            </a:r>
          </a:p>
        </p:txBody>
      </p:sp>
    </p:spTree>
    <p:extLst>
      <p:ext uri="{BB962C8B-B14F-4D97-AF65-F5344CB8AC3E}">
        <p14:creationId xmlns:p14="http://schemas.microsoft.com/office/powerpoint/2010/main" xmlns="" val="28616742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Содержимое 1"/>
          <p:cNvSpPr>
            <a:spLocks noGrp="1"/>
          </p:cNvSpPr>
          <p:nvPr>
            <p:ph idx="1"/>
          </p:nvPr>
        </p:nvSpPr>
        <p:spPr>
          <a:xfrm>
            <a:off x="179388" y="333375"/>
            <a:ext cx="8785225" cy="5673725"/>
          </a:xfrm>
        </p:spPr>
        <p:txBody>
          <a:bodyPr/>
          <a:lstStyle/>
          <a:p>
            <a:pPr algn="just"/>
            <a:r>
              <a:rPr lang="ru-RU" sz="1600" dirty="0"/>
              <a:t>В </a:t>
            </a:r>
            <a:r>
              <a:rPr lang="ru-RU" sz="1600" dirty="0" smtClean="0"/>
              <a:t>2017-2018 </a:t>
            </a:r>
            <a:r>
              <a:rPr lang="ru-RU" sz="1600" dirty="0"/>
              <a:t>учебном году проводилось тактическое учения по эвакуации. </a:t>
            </a:r>
          </a:p>
          <a:p>
            <a:pPr algn="just"/>
            <a:r>
              <a:rPr lang="ru-RU" sz="1600" dirty="0"/>
              <a:t>Традиционно в первой четверти проходил тематический месячник по ПДД «Внимание дети», в результате которого во всех классных коллективах начальной школы были составлены маршрутные листы «Безопасный путь от школы до дома», проведены экскурсии с детьми к опасным переходам на близлежащих улицах. Обновлен  состав отряда «ЮИД». Под руководством </a:t>
            </a:r>
            <a:r>
              <a:rPr lang="ru-RU" sz="1600" dirty="0" smtClean="0"/>
              <a:t>социального педагога, Соболевой Е.Д; активистами </a:t>
            </a:r>
            <a:r>
              <a:rPr lang="ru-RU" sz="1600" dirty="0"/>
              <a:t>отряда созданы буклеты для учащихся, родителей и водителей по правилам безопасного поведения на дорогах.  Прошли беседы по ПДД и пожарной безопасности на классных часах с учащимися и родителями на родительских собраниях. </a:t>
            </a:r>
          </a:p>
          <a:p>
            <a:pPr algn="just"/>
            <a:r>
              <a:rPr lang="ru-RU" sz="1600" dirty="0"/>
              <a:t>Особое внимание уделяется здоровому образу жизни учащихся, проводятся соревнования, конкурсы, эстафеты. Ежегодно  учащиеся нашей школы принимают участие в осеннем легкоатлетическом кроссе города Белово. </a:t>
            </a:r>
          </a:p>
          <a:p>
            <a:pPr algn="just"/>
            <a:r>
              <a:rPr lang="ru-RU" sz="1600" dirty="0"/>
              <a:t>Проведены ряд мероприятий по предупреждению наркомании для учащихся и родителей: интернет – уроки в 6-9 классах, акция «Родительский урок</a:t>
            </a:r>
            <a:r>
              <a:rPr lang="ru-RU" sz="1600" dirty="0" smtClean="0"/>
              <a:t>», «Призывник» </a:t>
            </a:r>
            <a:r>
              <a:rPr lang="ru-RU" sz="1600" dirty="0"/>
              <a:t>классные часы: «Вредные привычки», «Наше здоровье в наших руках», конкурсы плакатов и рисунков «Мир  без наркотиков», спортивные мероприятия под лозунгом «Спорт вместо наркотиков»;  разработан план физкультурно-оздоровительной деятельности школы  на учебный год.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Содержимое 1"/>
          <p:cNvSpPr>
            <a:spLocks noGrp="1"/>
          </p:cNvSpPr>
          <p:nvPr>
            <p:ph idx="1"/>
          </p:nvPr>
        </p:nvSpPr>
        <p:spPr>
          <a:xfrm>
            <a:off x="179388" y="188913"/>
            <a:ext cx="8785225" cy="5818187"/>
          </a:xfrm>
        </p:spPr>
        <p:txBody>
          <a:bodyPr/>
          <a:lstStyle/>
          <a:p>
            <a:pPr algn="just"/>
            <a:r>
              <a:rPr lang="ru-RU" sz="1600" dirty="0"/>
              <a:t>В школе работают органы ученического самоуправления, учащиеся участвуют в управлении  и жизнедеятельности  нашего учебного заведения.	</a:t>
            </a:r>
          </a:p>
          <a:p>
            <a:pPr algn="just"/>
            <a:r>
              <a:rPr lang="ru-RU" sz="1600" dirty="0"/>
              <a:t>Цель деятельности детского юношеского объединения «Поколение </a:t>
            </a:r>
            <a:r>
              <a:rPr lang="en-US" sz="1600" dirty="0"/>
              <a:t>NEXT</a:t>
            </a:r>
            <a:r>
              <a:rPr lang="ru-RU" sz="1600" dirty="0"/>
              <a:t>»: формирование способностей   к самоорганизации, саморазвитию в интересах учащихся, школы и общества.</a:t>
            </a:r>
          </a:p>
          <a:p>
            <a:pPr algn="ctr">
              <a:buFont typeface="Wingdings 3" pitchFamily="18" charset="2"/>
              <a:buNone/>
            </a:pPr>
            <a:r>
              <a:rPr lang="ru-RU" sz="1600" b="1" dirty="0"/>
              <a:t>Задачи  школьного самоуправления:</a:t>
            </a:r>
          </a:p>
          <a:p>
            <a:pPr algn="just"/>
            <a:r>
              <a:rPr lang="ru-RU" sz="1600" dirty="0"/>
              <a:t>становление воспитательной системы через формирование единого общешкольного коллектива;</a:t>
            </a:r>
          </a:p>
          <a:p>
            <a:pPr algn="just"/>
            <a:r>
              <a:rPr lang="ru-RU" sz="1600" dirty="0"/>
              <a:t>приобщение личности к общечеловеческим ценностям, усвоение личностью социальных норм через участие в общественной жизни школы;</a:t>
            </a:r>
          </a:p>
          <a:p>
            <a:pPr algn="just"/>
            <a:r>
              <a:rPr lang="ru-RU" sz="1600" dirty="0"/>
              <a:t>создание условий для самовыражения, самоутверждения и реализации каждой личности через представление широкого выбора направлений и видов деятельности;</a:t>
            </a:r>
          </a:p>
          <a:p>
            <a:pPr algn="just"/>
            <a:r>
              <a:rPr lang="ru-RU" sz="1600" dirty="0"/>
              <a:t>развитие творчества, инициативы, формирование активной преобразующей гражданской позиции школьников;</a:t>
            </a:r>
          </a:p>
          <a:p>
            <a:pPr algn="just"/>
            <a:r>
              <a:rPr lang="ru-RU" sz="1600" dirty="0"/>
              <a:t>создание условий для развития отношений, заботы друг о друге, о школе, о младших, взаимоуважение детей и взрослых.</a:t>
            </a:r>
          </a:p>
          <a:p>
            <a:pPr algn="just"/>
            <a:endParaRPr lang="ru-RU" sz="1600" dirty="0"/>
          </a:p>
          <a:p>
            <a:pPr algn="just">
              <a:buFont typeface="Wingdings 3" pitchFamily="18" charset="2"/>
              <a:buNone/>
            </a:pPr>
            <a:r>
              <a:rPr lang="ru-RU" sz="1600" dirty="0"/>
              <a:t>Основными направлениями деятельности детской организации являются: наука и образование, досуг и общение, забота и труд, спорт и здоровье, пресс – центр.</a:t>
            </a:r>
          </a:p>
          <a:p>
            <a:pPr algn="just">
              <a:buFont typeface="Wingdings 3" pitchFamily="18" charset="2"/>
              <a:buNone/>
            </a:pPr>
            <a:r>
              <a:rPr lang="ru-RU" sz="1600" dirty="0"/>
              <a:t>В детскую организацию входят все учащиеся  5- 9 классов. </a:t>
            </a:r>
            <a:endParaRPr lang="ru-RU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Содержимое 1"/>
          <p:cNvSpPr>
            <a:spLocks noGrp="1"/>
          </p:cNvSpPr>
          <p:nvPr>
            <p:ph idx="1"/>
          </p:nvPr>
        </p:nvSpPr>
        <p:spPr>
          <a:xfrm>
            <a:off x="179388" y="188913"/>
            <a:ext cx="8785225" cy="5818187"/>
          </a:xfrm>
        </p:spPr>
        <p:txBody>
          <a:bodyPr/>
          <a:lstStyle/>
          <a:p>
            <a:pPr algn="just"/>
            <a:endParaRPr lang="ru-RU" sz="1600" dirty="0" smtClean="0"/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В </a:t>
            </a:r>
            <a:r>
              <a:rPr lang="ru-RU" sz="1600" dirty="0"/>
              <a:t>школе работают органы ученического самоуправления, учащиеся участвуют в управлении  и жизнедеятельности  нашего учебного заведения.	</a:t>
            </a:r>
          </a:p>
          <a:p>
            <a:pPr algn="just"/>
            <a:r>
              <a:rPr lang="ru-RU" sz="1600" dirty="0"/>
              <a:t>Цель деятельности детского юношеского объединения «Поколение </a:t>
            </a:r>
            <a:r>
              <a:rPr lang="en-US" sz="1600" dirty="0"/>
              <a:t>NEXT</a:t>
            </a:r>
            <a:r>
              <a:rPr lang="ru-RU" sz="1600" dirty="0"/>
              <a:t>»: формирование способностей   к самоорганизации, саморазвитию в интересах учащихся, школы и общества.</a:t>
            </a:r>
          </a:p>
          <a:p>
            <a:pPr algn="ctr">
              <a:buFont typeface="Wingdings 3" pitchFamily="18" charset="2"/>
              <a:buNone/>
            </a:pPr>
            <a:r>
              <a:rPr lang="ru-RU" sz="1600" b="1" dirty="0"/>
              <a:t>Задачи  школьного самоуправления:</a:t>
            </a:r>
          </a:p>
          <a:p>
            <a:pPr algn="just"/>
            <a:r>
              <a:rPr lang="ru-RU" sz="1600" dirty="0"/>
              <a:t>становление воспитательной системы через формирование единого общешкольного коллектива;</a:t>
            </a:r>
          </a:p>
          <a:p>
            <a:pPr algn="just"/>
            <a:r>
              <a:rPr lang="ru-RU" sz="1600" dirty="0"/>
              <a:t>приобщение личности к общечеловеческим ценностям, усвоение личностью социальных норм через участие в общественной жизни школы;</a:t>
            </a:r>
          </a:p>
          <a:p>
            <a:pPr algn="just"/>
            <a:r>
              <a:rPr lang="ru-RU" sz="1600" dirty="0"/>
              <a:t>создание условий для самовыражения, самоутверждения и реализации каждой личности через представление широкого выбора направлений и видов деятельности;</a:t>
            </a:r>
          </a:p>
          <a:p>
            <a:pPr algn="just"/>
            <a:r>
              <a:rPr lang="ru-RU" sz="1600" dirty="0"/>
              <a:t>развитие творчества, инициативы, формирование активной преобразующей гражданской позиции школьников;</a:t>
            </a:r>
          </a:p>
          <a:p>
            <a:pPr algn="just"/>
            <a:r>
              <a:rPr lang="ru-RU" sz="1600" dirty="0"/>
              <a:t>создание условий для развития отношений, заботы друг о друге, о школе, о младших, взаимоуважение детей и взрослых.</a:t>
            </a:r>
          </a:p>
          <a:p>
            <a:pPr algn="just">
              <a:buFont typeface="Wingdings 3" pitchFamily="18" charset="2"/>
              <a:buNone/>
            </a:pPr>
            <a:r>
              <a:rPr lang="ru-RU" sz="1600" dirty="0" smtClean="0"/>
              <a:t>Основными </a:t>
            </a:r>
            <a:r>
              <a:rPr lang="ru-RU" sz="1600" dirty="0"/>
              <a:t>направлениями деятельности детской организации являются: наука и образование, досуг и общение, забота и труд, спорт и здоровье, пресс – центр.</a:t>
            </a:r>
          </a:p>
          <a:p>
            <a:pPr algn="just">
              <a:buFont typeface="Wingdings 3" pitchFamily="18" charset="2"/>
              <a:buNone/>
            </a:pPr>
            <a:r>
              <a:rPr lang="ru-RU" sz="1600" dirty="0"/>
              <a:t>В детскую организацию входят все учащиеся  5- 9 классов. </a:t>
            </a:r>
            <a:endParaRPr lang="ru-RU" dirty="0"/>
          </a:p>
        </p:txBody>
      </p:sp>
      <p:sp>
        <p:nvSpPr>
          <p:cNvPr id="3" name="WordArt 7"/>
          <p:cNvSpPr>
            <a:spLocks noChangeArrowheads="1" noChangeShapeType="1" noTextEdit="1"/>
          </p:cNvSpPr>
          <p:nvPr/>
        </p:nvSpPr>
        <p:spPr bwMode="auto">
          <a:xfrm>
            <a:off x="611560" y="260648"/>
            <a:ext cx="7889530" cy="3108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7030A0"/>
                </a:solidFill>
                <a:latin typeface="Impact"/>
              </a:rPr>
              <a:t>«ПОКОЛЕНИЕ   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7030A0"/>
                </a:solidFill>
                <a:latin typeface="Impact"/>
              </a:rPr>
              <a:t>NEXT»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7030A0"/>
              </a:solidFill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23528" y="228600"/>
            <a:ext cx="7776864" cy="1760240"/>
          </a:xfrm>
        </p:spPr>
        <p:txBody>
          <a:bodyPr wrap="square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Детская организация «РАДУГА»</a:t>
            </a:r>
            <a:br>
              <a:rPr lang="ru-RU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(1-4 классы)</a:t>
            </a:r>
            <a:r>
              <a:rPr lang="ru-RU" sz="2400" dirty="0">
                <a:solidFill>
                  <a:srgbClr val="3366FF"/>
                </a:solidFill>
              </a:rPr>
              <a:t/>
            </a:r>
            <a:br>
              <a:rPr lang="ru-RU" sz="2400" dirty="0">
                <a:solidFill>
                  <a:srgbClr val="3366FF"/>
                </a:solidFill>
              </a:rPr>
            </a:br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457200" y="765175"/>
            <a:ext cx="3543300" cy="5360988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3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300" b="1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300" b="1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300" b="1" dirty="0"/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300" b="1" dirty="0"/>
              <a:t>НАШ ДЕВИЗ: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300" b="1" dirty="0"/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/>
              <a:t>Радуга-дуга,</a:t>
            </a:r>
            <a:endParaRPr lang="ru-RU" sz="2400" dirty="0"/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/>
              <a:t>всех нас собрала!</a:t>
            </a:r>
            <a:endParaRPr lang="ru-RU" sz="2400" dirty="0"/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/>
              <a:t>Мы - дружные,  </a:t>
            </a:r>
            <a:endParaRPr lang="ru-RU" sz="2400" dirty="0"/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/>
              <a:t>активные,</a:t>
            </a:r>
            <a:endParaRPr lang="ru-RU" sz="2400" dirty="0"/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/>
              <a:t>всегда миролюбивые.</a:t>
            </a:r>
            <a:endParaRPr lang="ru-RU" sz="2400" dirty="0"/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/>
              <a:t>Учимся на «5»,</a:t>
            </a:r>
            <a:endParaRPr lang="ru-RU" sz="2400" dirty="0"/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/>
              <a:t>любим побеждать!</a:t>
            </a:r>
            <a:endParaRPr lang="ru-RU" sz="2300" dirty="0"/>
          </a:p>
        </p:txBody>
      </p:sp>
      <p:pic>
        <p:nvPicPr>
          <p:cNvPr id="89092" name="Picture 5" descr="E:\надо\SAM_078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95738" y="1916113"/>
            <a:ext cx="4176712" cy="3133725"/>
          </a:xfrm>
        </p:spPr>
      </p:pic>
    </p:spTree>
  </p:cSld>
  <p:clrMapOvr>
    <a:masterClrMapping/>
  </p:clrMapOvr>
  <p:transition spd="slow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274638"/>
            <a:ext cx="8064896" cy="77809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>
                <a:solidFill>
                  <a:srgbClr val="7030A0"/>
                </a:solidFill>
              </a:rPr>
              <a:t>Основные направления деятельности </a:t>
            </a:r>
            <a:br>
              <a:rPr lang="ru-RU" sz="2800" dirty="0">
                <a:solidFill>
                  <a:srgbClr val="7030A0"/>
                </a:solidFill>
              </a:rPr>
            </a:br>
            <a:r>
              <a:rPr lang="ru-RU" sz="2800" dirty="0">
                <a:solidFill>
                  <a:srgbClr val="7030A0"/>
                </a:solidFill>
              </a:rPr>
              <a:t>детской организации «Радуга» (1 – 4 классы)</a:t>
            </a:r>
          </a:p>
        </p:txBody>
      </p:sp>
      <p:sp>
        <p:nvSpPr>
          <p:cNvPr id="91139" name="Содержимое 1"/>
          <p:cNvSpPr>
            <a:spLocks noGrp="1"/>
          </p:cNvSpPr>
          <p:nvPr>
            <p:ph idx="1"/>
          </p:nvPr>
        </p:nvSpPr>
        <p:spPr>
          <a:xfrm>
            <a:off x="179388" y="1125538"/>
            <a:ext cx="8713787" cy="5327650"/>
          </a:xfrm>
        </p:spPr>
        <p:txBody>
          <a:bodyPr/>
          <a:lstStyle/>
          <a:p>
            <a:pPr eaLnBrk="1" hangingPunct="1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Тропинка №1. «Наш дом Россия» 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патриотическое направление. Воспитание чувства гордости за свою родину и за свой народ, уважения к его великим свершениям и достойным страницам прошлого.</a:t>
            </a:r>
          </a:p>
          <a:p>
            <a:pPr eaLnBrk="1" hangingPunct="1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Тропинка №2. «В здоровом теле – здоровый дух» 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спортивно - оздоровительное направление. Пропаганда здорового образа жизни, через проведение ежегодных традиционных спортивных мероприятий. </a:t>
            </a:r>
          </a:p>
          <a:p>
            <a:pPr eaLnBrk="1" hangingPunct="1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Тропинка №3. «Семейные радости» -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семейное направление.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Учимся любить и уважать родных и близких и сохранять семейные традиции.</a:t>
            </a:r>
          </a:p>
          <a:p>
            <a:pPr eaLnBrk="1" hangingPunct="1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Тропинка №4. «Живи, Земля!» 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экологическое направление. Воспитание бережного отношения к природе: акция «чистый поселок», субботники по уборке территории школы, экологические экскурсии, викторины, конкурсы. </a:t>
            </a:r>
          </a:p>
          <a:p>
            <a:pPr eaLnBrk="1" hangingPunct="1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Тропинка №5. «Ужасно интересно все то, что не известно» 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интеллектуальное направление. Участие в городских, областных, всероссийских  конкурсах и олимпиадах, в конференции исследовательских работ «маленькая дверь в большой мир». </a:t>
            </a:r>
          </a:p>
          <a:p>
            <a:pPr eaLnBrk="1" hangingPunct="1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Тропинка №6. «От прекрасного к доброму» 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эстетическое направление. Умение видеть, любить и ценить прекрасное в людях и окружающем мире.</a:t>
            </a:r>
          </a:p>
          <a:p>
            <a:pPr eaLnBrk="1" hangingPunct="1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Тропинка №7. «Радуга добрых дел»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духовно-нравственное направление. Формирование духовных ценностей, нравственных качеств.</a:t>
            </a:r>
          </a:p>
          <a:p>
            <a:pPr eaLnBrk="1" hangingPunct="1">
              <a:buFont typeface="Wingdings 3" pitchFamily="18" charset="2"/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368151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7030A0"/>
                </a:solidFill>
              </a:rPr>
              <a:t>Традиционные  школьные мероприятия</a:t>
            </a:r>
          </a:p>
        </p:txBody>
      </p:sp>
      <p:sp>
        <p:nvSpPr>
          <p:cNvPr id="77827" name="Заголовок 1"/>
          <p:cNvSpPr>
            <a:spLocks noGrp="1"/>
          </p:cNvSpPr>
          <p:nvPr>
            <p:ph type="subTitle" idx="1"/>
          </p:nvPr>
        </p:nvSpPr>
        <p:spPr>
          <a:xfrm>
            <a:off x="539750" y="1773238"/>
            <a:ext cx="7929563" cy="2868612"/>
          </a:xfrm>
        </p:spPr>
        <p:txBody>
          <a:bodyPr/>
          <a:lstStyle/>
          <a:p>
            <a:pPr marR="0" algn="l" eaLnBrk="1" hangingPunct="1"/>
            <a:r>
              <a:rPr lang="ru-RU" dirty="0">
                <a:solidFill>
                  <a:schemeClr val="tx1"/>
                </a:solidFill>
              </a:rPr>
              <a:t>-Выставки детского творчества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-Международный женский день -8 марта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-Тематические концерты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-Защита проектов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-Новогодние представления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-Последний звонок</a:t>
            </a:r>
          </a:p>
          <a:p>
            <a:pPr marR="0" algn="l" eaLnBrk="1" hangingPunct="1"/>
            <a:r>
              <a:rPr lang="ru-RU" dirty="0">
                <a:solidFill>
                  <a:schemeClr val="tx1"/>
                </a:solidFill>
              </a:rPr>
              <a:t>-Фестиваль патриотической песни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>
                <a:solidFill>
                  <a:srgbClr val="7030A0"/>
                </a:solidFill>
                <a:latin typeface="Lucida Sans Unicode" charset="0"/>
              </a:rPr>
              <a:t>Ключевые ценности программ, мероприятия: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777900"/>
          </a:xfrm>
        </p:spPr>
        <p:txBody>
          <a:bodyPr/>
          <a:lstStyle/>
          <a:p>
            <a:pPr algn="ctr"/>
            <a:r>
              <a:rPr lang="ru-RU" dirty="0" smtClean="0"/>
              <a:t>Субботники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Экологическое воспитание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Рисунок 1" descr="C:\Users\Лилия\Downloads\IMG_3237.JPG"/>
          <p:cNvPicPr>
            <a:picLocks noChangeArrowheads="1"/>
          </p:cNvPicPr>
          <p:nvPr/>
        </p:nvPicPr>
        <p:blipFill>
          <a:blip r:embed="rId2" cstate="print"/>
          <a:srcRect l="-15681" r="-16005"/>
          <a:stretch>
            <a:fillRect/>
          </a:stretch>
        </p:blipFill>
        <p:spPr bwMode="auto">
          <a:xfrm>
            <a:off x="5786446" y="1214422"/>
            <a:ext cx="365758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Admin\Мои документы\Downloads\DSCN3008 (1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428736"/>
            <a:ext cx="5143536" cy="3672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4357694"/>
            <a:ext cx="7772400" cy="928694"/>
          </a:xfrm>
        </p:spPr>
        <p:txBody>
          <a:bodyPr/>
          <a:lstStyle/>
          <a:p>
            <a:pPr algn="ctr"/>
            <a:r>
              <a:rPr lang="ru-RU" dirty="0" smtClean="0"/>
              <a:t>Совместная посадка родителей и учащихся  деревьев у стелы </a:t>
            </a:r>
            <a:endParaRPr lang="ru-RU" dirty="0"/>
          </a:p>
        </p:txBody>
      </p:sp>
      <p:pic>
        <p:nvPicPr>
          <p:cNvPr id="4" name="Picture 4" descr="Весенняя неделя доб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0"/>
            <a:ext cx="5748253" cy="4299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1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746750"/>
          </a:xfrm>
        </p:spPr>
        <p:txBody>
          <a:bodyPr/>
          <a:lstStyle/>
          <a:p>
            <a:pPr marL="0" indent="342900"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МБОУ ООШ №23 города Белово расположена в  поселке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Грамотеино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Уровень материально-технического обеспечения школы высок и соответствует современным требованиям. </a:t>
            </a:r>
          </a:p>
          <a:p>
            <a:pPr marL="0" indent="342900" algn="just">
              <a:spcBef>
                <a:spcPct val="0"/>
              </a:spcBef>
              <a:buClrTx/>
              <a:buSzTx/>
              <a:buFont typeface="Wingdings 3" pitchFamily="18" charset="2"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Территория школы благоустроена, по периметру ограждена забором и составляет 13720 м</a:t>
            </a:r>
            <a:r>
              <a:rPr lang="ru-RU" sz="20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Ежегодно проводятся мероприятия по озеленению территории школы.</a:t>
            </a:r>
          </a:p>
          <a:p>
            <a:pPr marL="0" indent="342900" algn="just">
              <a:spcBef>
                <a:spcPct val="0"/>
              </a:spcBef>
              <a:buClrTx/>
              <a:buSzTx/>
              <a:buFont typeface="Wingdings 3" pitchFamily="18" charset="2"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Окружающая школу социальная среда оценивается как благоприятная и позволяет наладить взаимодействие с образовательными и культурными учреждениями посёлка. Дополнительному образованию учащихся способствует КЦ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Грамотеинский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», МОУ ДОД Детская школа искусств №12, МОУ ДОД Детская художественная школа №3, подростковый клуб «Юность».</a:t>
            </a:r>
          </a:p>
          <a:p>
            <a:pPr marL="0" indent="342900" algn="just">
              <a:buFont typeface="Wingdings 3" pitchFamily="18" charset="2"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МБОУ ООШ №23 активно сотрудничает  со спортивным комплексом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Грамотеинский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», учащиеся школы посещают секции по хоккею, футболу, фигурному катанию, плаванию, легкой атлетике и т.д. В школе обучается футбольная команда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(6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класс). </a:t>
            </a:r>
          </a:p>
          <a:p>
            <a:pPr marL="0" indent="342900">
              <a:buFont typeface="Wingdings 3" pitchFamily="18" charset="2"/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/>
              <a:t>Совместные мероприятия экологической направленности</a:t>
            </a:r>
            <a:br>
              <a:rPr lang="ru-RU" sz="1800" dirty="0" smtClean="0"/>
            </a:br>
            <a:r>
              <a:rPr lang="ru-RU" sz="1800" dirty="0" smtClean="0"/>
              <a:t> с КЦ </a:t>
            </a:r>
            <a:r>
              <a:rPr lang="ru-RU" sz="1800" dirty="0" err="1" smtClean="0"/>
              <a:t>Грамотеинский</a:t>
            </a:r>
            <a:endParaRPr lang="ru-RU" sz="1800" dirty="0"/>
          </a:p>
        </p:txBody>
      </p:sp>
      <p:pic>
        <p:nvPicPr>
          <p:cNvPr id="4" name="Рисунок 3" descr="C:\Documents and Settings\Admin\Рабочий стол\АРХИВ МОЙ\1сентября фото\IMG_284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2071678"/>
            <a:ext cx="3293414" cy="3486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Admin\Рабочий стол\АРХИВ МОЙ\1сентября фото\IMG_285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071678"/>
            <a:ext cx="5143536" cy="3582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/>
              <a:t>Экологическая сказка «</a:t>
            </a:r>
            <a:r>
              <a:rPr lang="ru-RU" sz="1800" dirty="0" err="1" smtClean="0"/>
              <a:t>Топотун</a:t>
            </a:r>
            <a:r>
              <a:rPr lang="ru-RU" sz="1800" dirty="0" smtClean="0"/>
              <a:t>»</a:t>
            </a:r>
            <a:br>
              <a:rPr lang="ru-RU" sz="1800" dirty="0" smtClean="0"/>
            </a:br>
            <a:r>
              <a:rPr lang="ru-RU" sz="1800" dirty="0" smtClean="0"/>
              <a:t>Выступление в детском саду «Никитка»</a:t>
            </a:r>
            <a:endParaRPr lang="ru-RU" sz="1800" dirty="0"/>
          </a:p>
        </p:txBody>
      </p:sp>
      <p:pic>
        <p:nvPicPr>
          <p:cNvPr id="4" name="Рисунок 3" descr="C:\Documents and Settings\Admin\Мои документы\Downloads\DSCN44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285860"/>
            <a:ext cx="6215106" cy="428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Акция «Вместе ярче»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75778" name="Picture 2" descr="Акция &quot;Вместе, ярче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4043228" cy="3024336"/>
          </a:xfrm>
          <a:prstGeom prst="rect">
            <a:avLst/>
          </a:prstGeom>
          <a:noFill/>
        </p:spPr>
      </p:pic>
      <p:pic>
        <p:nvPicPr>
          <p:cNvPr id="75780" name="Picture 4" descr="Акция &quot;Вместе, ярче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348880"/>
            <a:ext cx="4043228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28663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7030A0"/>
                </a:solidFill>
                <a:latin typeface="Lucida Sans Unicode" charset="0"/>
              </a:rPr>
              <a:t>Воспитание гражданственности, патриотизма, уважения к правам, свободам и обязанностям человека 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/>
              <a:t>Мероприятия по профориентации; ГО и ЧС</a:t>
            </a:r>
            <a:endParaRPr lang="ru-RU" sz="1800" dirty="0"/>
          </a:p>
        </p:txBody>
      </p:sp>
      <p:pic>
        <p:nvPicPr>
          <p:cNvPr id="4" name="Рисунок 3" descr="C:\Documents and Settings\Admin\Мои документы\Downloads\SAM_544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857364"/>
            <a:ext cx="4254849" cy="319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Admin\Мои документы\Downloads\SAM_5447 (1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071810"/>
            <a:ext cx="3839517" cy="28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800" dirty="0" smtClean="0"/>
              <a:t>В марте  в нашей школе состоялись отчетные мероприятия, на которых всем желающим была предоставлена возможность проявить свои таланты.  В этих мероприятиях приняли участие не только ученики и учителя, но и жители нашего поселка. </a:t>
            </a:r>
            <a:endParaRPr lang="ru-RU" sz="1800" dirty="0"/>
          </a:p>
        </p:txBody>
      </p:sp>
      <p:pic>
        <p:nvPicPr>
          <p:cNvPr id="4" name="Picture 6" descr="Школьные мероприят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71612"/>
            <a:ext cx="5857916" cy="4381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/>
              <a:t>Мероприятия,  посвящённые Дню участников ликвидаций последствий радиационных аварий и катастроф и памяти жертв этих катастроф</a:t>
            </a:r>
            <a:endParaRPr lang="ru-RU" sz="1800" dirty="0"/>
          </a:p>
        </p:txBody>
      </p:sp>
      <p:pic>
        <p:nvPicPr>
          <p:cNvPr id="4" name="Picture 2" descr="«События на Чернобыльской АЭС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643050"/>
            <a:ext cx="5500726" cy="4114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792810"/>
          </a:xfrm>
        </p:spPr>
        <p:txBody>
          <a:bodyPr/>
          <a:lstStyle/>
          <a:p>
            <a:r>
              <a:rPr lang="ru-RU" dirty="0" smtClean="0"/>
              <a:t>Встреча с интересными людьми</a:t>
            </a:r>
          </a:p>
          <a:p>
            <a:r>
              <a:rPr lang="ru-RU" dirty="0" smtClean="0"/>
              <a:t>Совместные мероприятия с ветеранами педагогического труда, ветеранами комсомола</a:t>
            </a:r>
            <a:endParaRPr lang="ru-RU" dirty="0"/>
          </a:p>
        </p:txBody>
      </p:sp>
      <p:pic>
        <p:nvPicPr>
          <p:cNvPr id="4" name="Рисунок 1" descr="C:\Users\Лилия\Desktop\школа\SAM_54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928802"/>
            <a:ext cx="5930900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Поздравление ветеранов педагогического труда с 8 марта</a:t>
            </a:r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12292" name="Рисунок 3" descr="C:\Documents and Settings\Admin\Рабочий стол\IMG_20180310_0948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214290"/>
            <a:ext cx="2613017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000" dirty="0" smtClean="0"/>
              <a:t>Оказание  посильной помощи во дворах ветеранам педагогического труда и труженикам</a:t>
            </a:r>
            <a:r>
              <a:rPr lang="ru-RU" sz="1800" dirty="0" smtClean="0"/>
              <a:t> тыла</a:t>
            </a:r>
          </a:p>
        </p:txBody>
      </p:sp>
      <p:pic>
        <p:nvPicPr>
          <p:cNvPr id="4" name="Рисунок 1" descr="C:\Users\Лилия\Desktop\школа\SAM_55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357298"/>
            <a:ext cx="5930900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1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602287"/>
          </a:xfrm>
        </p:spPr>
        <p:txBody>
          <a:bodyPr/>
          <a:lstStyle/>
          <a:p>
            <a:pPr algn="just">
              <a:buFont typeface="Wingdings 3" pitchFamily="18" charset="2"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Градообразующим предприятием микрорайона образовательного учреждения является ООО «Шахта «Грамотеинская»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 3" pitchFamily="18" charset="2"/>
              <a:buNone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Школа работает в режиме шестидневной недели со 2  по 9 классы,      1 классы обучаются в режиме пятидневной недели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Продолжительность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урока в 1 классах – 35 минут (первое полугодие),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минут (второе полугодие),  во 2-9 классах  – 45 минут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В «ступенчатом» режиме обучения.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Средняя наполняемость классов  по школе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23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чел.</a:t>
            </a:r>
          </a:p>
          <a:p>
            <a:pPr algn="just">
              <a:spcBef>
                <a:spcPct val="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соответствии с   Уставом  в школе действуют следующие формы получения образования: очная, индивидуальное обучение на дому.</a:t>
            </a:r>
          </a:p>
          <a:p>
            <a:pPr algn="just"/>
            <a:endParaRPr lang="ru-RU" b="1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Уход за стелой</a:t>
            </a:r>
            <a:endParaRPr lang="ru-RU" sz="1800" dirty="0"/>
          </a:p>
        </p:txBody>
      </p:sp>
      <p:pic>
        <p:nvPicPr>
          <p:cNvPr id="4" name="Рисунок 5" descr="C:\Documents and Settings\Admin\Рабочий стол\ВНД\SAM_56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85926"/>
            <a:ext cx="5506701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Admin\Рабочий стол\стел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1285860"/>
            <a:ext cx="2378075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«Аллея памяти»</a:t>
            </a:r>
            <a:endParaRPr lang="ru-RU" dirty="0"/>
          </a:p>
        </p:txBody>
      </p:sp>
      <p:pic>
        <p:nvPicPr>
          <p:cNvPr id="4" name="Picture 4" descr="Весенняя неделя доб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000108"/>
            <a:ext cx="6659779" cy="4981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Митинги у стелы: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День неизвестного солдата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День защитника Отечества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3" descr="C:\Documents and Settings\Admin\Рабочий стол\День памяти павшему солдату\20171202_1039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2500306"/>
            <a:ext cx="3143272" cy="4187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Admin\Мои документы\Downloads\DSCN447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643182"/>
            <a:ext cx="5286412" cy="357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Акция «Георгиевская лента»</a:t>
            </a:r>
            <a:endParaRPr lang="ru-RU" dirty="0"/>
          </a:p>
        </p:txBody>
      </p:sp>
      <p:pic>
        <p:nvPicPr>
          <p:cNvPr id="4" name="Picture 2" descr="Акция &quot;Георгиевская ленточк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3214678" cy="240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Акция &quot;Георгиевская ленточка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3786190"/>
            <a:ext cx="324718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Акция &quot;Георгиевская ленточка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1571612"/>
            <a:ext cx="3724709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День Победы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46438" name="Picture 6" descr="С днем Победы!!!..Мы помним, мы гордимся!!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142984"/>
            <a:ext cx="6454500" cy="48279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6247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Духовно – нравственное воспитание</a:t>
            </a: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/>
              <a:t>Акция для жителей </a:t>
            </a:r>
            <a:r>
              <a:rPr lang="ru-RU" sz="1800" dirty="0" err="1" smtClean="0"/>
              <a:t>пгт</a:t>
            </a:r>
            <a:r>
              <a:rPr lang="ru-RU" sz="1800" dirty="0" smtClean="0"/>
              <a:t> </a:t>
            </a:r>
            <a:r>
              <a:rPr lang="ru-RU" sz="1800" dirty="0" err="1" smtClean="0"/>
              <a:t>Грамотеино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«Примите наши поздравления»</a:t>
            </a:r>
            <a:endParaRPr lang="ru-RU" sz="1800" dirty="0"/>
          </a:p>
        </p:txBody>
      </p:sp>
      <p:pic>
        <p:nvPicPr>
          <p:cNvPr id="4" name="Рисунок 1" descr="C:\Users\Лилия\Desktop\школа\SAM_55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857364"/>
            <a:ext cx="5930900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День матери</a:t>
            </a:r>
            <a:endParaRPr lang="ru-RU" dirty="0"/>
          </a:p>
        </p:txBody>
      </p:sp>
      <p:pic>
        <p:nvPicPr>
          <p:cNvPr id="5" name="Рисунок 4" descr="C:\Documents and Settings\Admin\Рабочий стол\День матери\20171125_1103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571612"/>
            <a:ext cx="2928958" cy="390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Documents and Settings\Admin\Рабочий стол\День матери\20171125_103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500174"/>
            <a:ext cx="3071834" cy="4095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Участие в акции «Подари книгу в библиотеку»</a:t>
            </a:r>
            <a:endParaRPr lang="ru-RU" dirty="0"/>
          </a:p>
        </p:txBody>
      </p:sp>
      <p:pic>
        <p:nvPicPr>
          <p:cNvPr id="4" name="Picture 2" descr="Весенняя неделя доб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153" y="1500174"/>
            <a:ext cx="6337734" cy="4740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Участие в благотворительной акции по сбору одежды б/у</a:t>
            </a:r>
            <a:endParaRPr lang="ru-RU" dirty="0"/>
          </a:p>
        </p:txBody>
      </p:sp>
      <p:pic>
        <p:nvPicPr>
          <p:cNvPr id="4" name="Picture 6" descr="Весенняя неделя доб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928802"/>
            <a:ext cx="5929354" cy="4435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1"/>
          <p:cNvSpPr>
            <a:spLocks noGrp="1"/>
          </p:cNvSpPr>
          <p:nvPr>
            <p:ph idx="1"/>
          </p:nvPr>
        </p:nvSpPr>
        <p:spPr>
          <a:xfrm>
            <a:off x="457200" y="3141663"/>
            <a:ext cx="8229600" cy="3311525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</a:pPr>
            <a:r>
              <a:rPr lang="ru-RU" sz="1800" b="1" i="1" u="sng" dirty="0">
                <a:latin typeface="Times New Roman" pitchFamily="18" charset="0"/>
                <a:cs typeface="Times New Roman" pitchFamily="18" charset="0"/>
              </a:rPr>
              <a:t>Цель работы школы</a:t>
            </a:r>
            <a:r>
              <a:rPr lang="ru-RU" sz="1800" i="1" u="sng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Создание условий, обеспечивающих качественное образование, воспитание и развитие социально-адаптивной личности, руководствующейся общечеловеческими ценностями</a:t>
            </a:r>
          </a:p>
          <a:p>
            <a:pPr algn="ctr" eaLnBrk="1" hangingPunct="1">
              <a:buFont typeface="Wingdings 3" pitchFamily="18" charset="2"/>
              <a:buNone/>
            </a:pP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 3" pitchFamily="18" charset="2"/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ПРИОРИТЕТНЫЕ НАПРАВЛЕНИЯ: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Повышение качества знаний.</a:t>
            </a:r>
          </a:p>
          <a:p>
            <a:pPr algn="ctr" eaLnBrk="1" hangingPunct="1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Профессиональное и личностное самоопределение учащихся.</a:t>
            </a:r>
          </a:p>
          <a:p>
            <a:pPr algn="ctr" eaLnBrk="1" hangingPunct="1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Патриотическое воспитание.</a:t>
            </a:r>
          </a:p>
          <a:p>
            <a:pPr algn="ctr" eaLnBrk="1" hangingPunct="1">
              <a:buFont typeface="Wingdings 3" pitchFamily="18" charset="2"/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2664296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ПРОБЛЕМА  ШКОЛЫ:</a:t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Недостаточный уровень обеспечения условий для повышения качества образования, развития личности учащихся в соответствии с их образовательными потребностями и возможностями, противоречит личностному развитию, профессиональному самоопределению и формированию общей культуры учащихся в условиях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предпрофильного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обучения.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Содержимое 1"/>
          <p:cNvSpPr>
            <a:spLocks noGrp="1"/>
          </p:cNvSpPr>
          <p:nvPr>
            <p:ph idx="1"/>
          </p:nvPr>
        </p:nvSpPr>
        <p:spPr>
          <a:xfrm>
            <a:off x="457200" y="5084763"/>
            <a:ext cx="8229600" cy="922337"/>
          </a:xfrm>
        </p:spPr>
        <p:txBody>
          <a:bodyPr/>
          <a:lstStyle/>
          <a:p>
            <a:pPr algn="ctr"/>
            <a:r>
              <a:rPr lang="ru-RU" dirty="0"/>
              <a:t>Оказание посильной помощи участникам ВОВ и ветеранам педагогического труда</a:t>
            </a:r>
          </a:p>
        </p:txBody>
      </p:sp>
      <p:pic>
        <p:nvPicPr>
          <p:cNvPr id="4" name="Picture 8" descr="Весенняя неделя доб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42852"/>
            <a:ext cx="3714776" cy="4948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ru-RU" sz="4000" dirty="0">
                <a:solidFill>
                  <a:srgbClr val="7030A0"/>
                </a:solidFill>
              </a:rPr>
              <a:t>Мероприятия, направленные на  привитие у учащихся здорового образа жизни</a:t>
            </a:r>
          </a:p>
        </p:txBody>
      </p:sp>
      <p:pic>
        <p:nvPicPr>
          <p:cNvPr id="86020" name="Picture 5" descr="F:\фотографии школьные\100KM320\100_10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3573463"/>
            <a:ext cx="3379787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Акция "Родительский урок". Особое внимание на встречах уделяется разъяснительной работе среди родителей, направленной на выявление и раннюю профилактику употребления ПАВ.</a:t>
            </a:r>
            <a:endParaRPr lang="ru-RU" sz="2000" dirty="0"/>
          </a:p>
        </p:txBody>
      </p:sp>
      <p:pic>
        <p:nvPicPr>
          <p:cNvPr id="4" name="Picture 4" descr="Акция &quot;Родительский урок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9842" y="1714488"/>
            <a:ext cx="296066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Акция &quot;Родительский урок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285992"/>
            <a:ext cx="429773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/>
              <a:t>«Веселые старты», эстафеты, спортивные состязания</a:t>
            </a:r>
            <a:endParaRPr lang="ru-RU" sz="1800" dirty="0"/>
          </a:p>
        </p:txBody>
      </p:sp>
      <p:pic>
        <p:nvPicPr>
          <p:cNvPr id="4" name="Рисунок 3" descr="C:\Documents and Settings\Admin\Рабочий стол\Спортивные соревнования к 23 февраля\20180214_1103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1513" y="1614488"/>
            <a:ext cx="272097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/>
              <a:t>«Дети России». С целью предупреждения наркомании</a:t>
            </a:r>
            <a:endParaRPr lang="ru-RU" sz="1800" dirty="0"/>
          </a:p>
        </p:txBody>
      </p:sp>
      <p:pic>
        <p:nvPicPr>
          <p:cNvPr id="4" name="Picture 2" descr="&quot;Дети Росси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714488"/>
            <a:ext cx="5857916" cy="4381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Организованы и проведены профилактические занятия на классных часах в 1-9 классах с рассмотрением вопросов безопасного поведения на воде в летний период, оказания первой помощи утопающему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2" descr="Безопасность на вод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714488"/>
            <a:ext cx="5786478" cy="4328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err="1" smtClean="0"/>
              <a:t>Антинаркотическая</a:t>
            </a:r>
            <a:r>
              <a:rPr lang="ru-RU" sz="1800" dirty="0" smtClean="0"/>
              <a:t> акция «Призывник»</a:t>
            </a:r>
            <a:endParaRPr lang="ru-RU" sz="1800" dirty="0"/>
          </a:p>
        </p:txBody>
      </p:sp>
      <p:pic>
        <p:nvPicPr>
          <p:cNvPr id="4" name="Рисунок 3" descr="C:\Documents and Settings\Admin\Рабочий стол\АРХИВ МОЙ\на сайт призывник\DSCN008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214422"/>
            <a:ext cx="521497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/>
              <a:t>Акция для жителей </a:t>
            </a:r>
            <a:r>
              <a:rPr lang="ru-RU" sz="1800" dirty="0" err="1" smtClean="0"/>
              <a:t>пгт</a:t>
            </a:r>
            <a:r>
              <a:rPr lang="ru-RU" sz="1800" dirty="0" smtClean="0"/>
              <a:t> </a:t>
            </a:r>
            <a:r>
              <a:rPr lang="ru-RU" sz="1800" dirty="0" err="1" smtClean="0"/>
              <a:t>Грамотеино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в </a:t>
            </a:r>
            <a:r>
              <a:rPr lang="ru-RU" sz="1800" dirty="0" err="1" smtClean="0"/>
              <a:t>в</a:t>
            </a:r>
            <a:r>
              <a:rPr lang="ru-RU" sz="1800" dirty="0" smtClean="0"/>
              <a:t> рамках  Всемирного дня борьбы со </a:t>
            </a:r>
            <a:r>
              <a:rPr lang="ru-RU" sz="1800" dirty="0" err="1" smtClean="0"/>
              <a:t>СПИДом</a:t>
            </a:r>
            <a:endParaRPr lang="ru-RU" sz="1800" dirty="0"/>
          </a:p>
        </p:txBody>
      </p:sp>
      <p:pic>
        <p:nvPicPr>
          <p:cNvPr id="4" name="Рисунок 1" descr="C:\Users\Лилия\Desktop\школа\100_48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643050"/>
            <a:ext cx="3754438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2" descr="C:\Users\Лилия\Desktop\школа\100_48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429000"/>
            <a:ext cx="3619493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65138"/>
            <a:ext cx="8676456" cy="14319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/>
              <a:t>Видео -  уроки </a:t>
            </a:r>
            <a:br>
              <a:rPr lang="ru-RU" dirty="0"/>
            </a:br>
            <a:r>
              <a:rPr lang="ru-RU" dirty="0"/>
              <a:t>«Это должен знать каждый»</a:t>
            </a:r>
          </a:p>
        </p:txBody>
      </p:sp>
      <p:sp>
        <p:nvSpPr>
          <p:cNvPr id="8704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87044" name="Picture 2" descr="C:\Users\Samsung\Desktop\ФОТО 2012\родительский урок\100_6969.JPG"/>
          <p:cNvPicPr>
            <a:picLocks noChangeAspect="1" noChangeArrowheads="1"/>
          </p:cNvPicPr>
          <p:nvPr/>
        </p:nvPicPr>
        <p:blipFill>
          <a:blip r:embed="rId2" cstate="print"/>
          <a:srcRect t="13063"/>
          <a:stretch>
            <a:fillRect/>
          </a:stretch>
        </p:blipFill>
        <p:spPr bwMode="auto">
          <a:xfrm>
            <a:off x="1331913" y="1844675"/>
            <a:ext cx="6357937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3"/>
            <a:ext cx="8206680" cy="115212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Спортивное мероприятие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 «Мы против наркотиков»</a:t>
            </a:r>
          </a:p>
        </p:txBody>
      </p:sp>
      <p:sp>
        <p:nvSpPr>
          <p:cNvPr id="88067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88068" name="Picture 2" descr="C:\Documents and Settings\1\Рабочий стол\фотографии школьные\100KM320\100_14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412875"/>
            <a:ext cx="6269037" cy="470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9" name="Picture 7" descr="C:\Users\школа 23\Desktop\фото 13\100_94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7838" y="1196975"/>
            <a:ext cx="2208212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Открытая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Открытая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95000" t="-106500" r="5000" b="2065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ppt/theme/themeOverride6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Открытая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Открытая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95000" t="-106500" r="5000" b="2065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12159</TotalTime>
  <Words>11980</Words>
  <Application>Microsoft Office PowerPoint</Application>
  <PresentationFormat>Экран (4:3)</PresentationFormat>
  <Paragraphs>2194</Paragraphs>
  <Slides>104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104</vt:i4>
      </vt:variant>
    </vt:vector>
  </HeadingPairs>
  <TitlesOfParts>
    <vt:vector size="105" baseType="lpstr">
      <vt:lpstr>Открытая</vt:lpstr>
      <vt:lpstr>ПУБЛИЧНЫЙ  ДОКЛАД   муниципального бюджетного общеобразовательного учреждения «Основная общеобразовательная  школа № 23 города  Белово»  Кемеровской области за 2017  - 2018 учебный год </vt:lpstr>
      <vt:lpstr>СОДЕРЖАНИЕ ДОКЛАДА- </vt:lpstr>
      <vt:lpstr>Слайд 3</vt:lpstr>
      <vt:lpstr>ВВЕДЕНИЕ</vt:lpstr>
      <vt:lpstr>Общая характеристика школы</vt:lpstr>
      <vt:lpstr>Слайд 6</vt:lpstr>
      <vt:lpstr>Слайд 7</vt:lpstr>
      <vt:lpstr>Слайд 8</vt:lpstr>
      <vt:lpstr>ПРОБЛЕМА  ШКОЛЫ: Недостаточный уровень обеспечения условий для повышения качества образования, развития личности учащихся в соответствии с их образовательными потребностями и возможностями, противоречит личностному развитию, профессиональному самоопределению и формированию общей культуры учащихся в условиях предпрофильного обучения. </vt:lpstr>
      <vt:lpstr>Задачи:</vt:lpstr>
      <vt:lpstr>Контингент обучающихся</vt:lpstr>
      <vt:lpstr>Сравнительный анализ контингента учащихся по учебным годам </vt:lpstr>
      <vt:lpstr>Слайд 13</vt:lpstr>
      <vt:lpstr>Слайд 14</vt:lpstr>
      <vt:lpstr>Структура управления  ОУ</vt:lpstr>
      <vt:lpstr>Слайд 16</vt:lpstr>
      <vt:lpstr>Слайд 17</vt:lpstr>
      <vt:lpstr>Социальное партнерство</vt:lpstr>
      <vt:lpstr>Кадровое обеспечение образовательного процесса </vt:lpstr>
      <vt:lpstr>Слайд 20</vt:lpstr>
      <vt:lpstr>  Анализируя вышеперечисленные данные, следует отметить что в МБОУ ООШ №23 города Белово работает высококвалифицированный педагогический коллектив (83% педагогов имеют квалификационную категорию). Средний возраст педагогов нашего образовательного учреждения составляет  48,8 лет. Достаточно высокий уровень квалификации педагогов, отсутствие текучести кадров позволяет коллективу стабильно  работать и решать учебно-воспитательные задачи.  По итогам аттестации в 2017-2018 учебном году получили  высшую квалификационную категорию : Чурилова И.Н., учитель физической культуры,  Денисенко Н.И., учитель начальных классов; первую квалификационную категорию получили : Курочкина Е.В., учитель физики и Олесько Л.В., учитель математики.              Стабильный высококвалифицированный педагогический коллектив школы обладает большим потенциалом  для реализации воспитательно-образовательных программ и внедрения инновационных проектов с целью повышения качества образования и подготовки учащихся к успешной социализации после окончания образовательного учреждения.    </vt:lpstr>
      <vt:lpstr>Учебно – материальная база</vt:lpstr>
      <vt:lpstr>Слайд 23</vt:lpstr>
      <vt:lpstr>Слайд 24</vt:lpstr>
      <vt:lpstr>Лицензия на осуществление медицинской деятельности</vt:lpstr>
      <vt:lpstr>Создание условий для реализации качественного образования и развития личности учащихся   </vt:lpstr>
      <vt:lpstr>Динамика успеваемости по школе за последние 3 года  </vt:lpstr>
      <vt:lpstr>Успеваемость учащихся по школе  за 2017 – 2018 учебный год</vt:lpstr>
      <vt:lpstr>Отличники</vt:lpstr>
      <vt:lpstr>ВПР </vt:lpstr>
      <vt:lpstr>ВПР</vt:lpstr>
      <vt:lpstr>Результаты  государственной  итоговой  аттестации выпускников основной школы за 2017 – 2018 учебный год:  </vt:lpstr>
      <vt:lpstr>Анализ результатов ГИА за 2017 – 2018 учебный год</vt:lpstr>
      <vt:lpstr>Сравнительный анализ  ГИА </vt:lpstr>
      <vt:lpstr>Слайд 35</vt:lpstr>
      <vt:lpstr>Слайд 36</vt:lpstr>
      <vt:lpstr> Результаты участия в олимпиадах и конкурсах  </vt:lpstr>
      <vt:lpstr>Результаты участия в олимпиадах и  конкурсах 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Результаты участия в конкурсах и олимпиадах</vt:lpstr>
      <vt:lpstr>Результаты участия в конкурсах и олимпиадах</vt:lpstr>
      <vt:lpstr>Результаты участия в конкурсах и олимпиадах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Анализ воспитательной работы  за 2017 – 2018 учебный год</vt:lpstr>
      <vt:lpstr>Слайд 59</vt:lpstr>
      <vt:lpstr>Слайд 60</vt:lpstr>
      <vt:lpstr>Слайд 61</vt:lpstr>
      <vt:lpstr>Слайд 62</vt:lpstr>
      <vt:lpstr>Слайд 63</vt:lpstr>
      <vt:lpstr>Детская организация «РАДУГА»  (1-4 классы) </vt:lpstr>
      <vt:lpstr>Основные направления деятельности  детской организации «Радуга» (1 – 4 классы)</vt:lpstr>
      <vt:lpstr>Традиционные  школьные мероприятия</vt:lpstr>
      <vt:lpstr>Ключевые ценности программ, мероприятия:</vt:lpstr>
      <vt:lpstr>Экологическое воспитание</vt:lpstr>
      <vt:lpstr>Слайд 69</vt:lpstr>
      <vt:lpstr>Совместные мероприятия экологической направленности  с КЦ Грамотеинский</vt:lpstr>
      <vt:lpstr>Экологическая сказка «Топотун» Выступление в детском саду «Никитка»</vt:lpstr>
      <vt:lpstr>Акция «Вместе ярче»</vt:lpstr>
      <vt:lpstr>Воспитание гражданственности, патриотизма, уважения к правам, свободам и обязанностям человека </vt:lpstr>
      <vt:lpstr>Мероприятия по профориентации; ГО и ЧС</vt:lpstr>
      <vt:lpstr>В марте  в нашей школе состоялись отчетные мероприятия, на которых всем желающим была предоставлена возможность проявить свои таланты.  В этих мероприятиях приняли участие не только ученики и учителя, но и жители нашего поселка. </vt:lpstr>
      <vt:lpstr>Мероприятия,  посвящённые Дню участников ликвидаций последствий радиационных аварий и катастроф и памяти жертв этих катастроф</vt:lpstr>
      <vt:lpstr>Слайд 77</vt:lpstr>
      <vt:lpstr>Слайд 78</vt:lpstr>
      <vt:lpstr>Оказание  посильной помощи во дворах ветеранам педагогического труда и труженикам тыла</vt:lpstr>
      <vt:lpstr>Уход за стелой</vt:lpstr>
      <vt:lpstr>«Аллея памяти»</vt:lpstr>
      <vt:lpstr>Митинги у стелы: День неизвестного солдата День защитника Отечества</vt:lpstr>
      <vt:lpstr>Акция «Георгиевская лента»</vt:lpstr>
      <vt:lpstr>День Победы</vt:lpstr>
      <vt:lpstr>Духовно – нравственное воспитание</vt:lpstr>
      <vt:lpstr>Акция для жителей пгт Грамотеино «Примите наши поздравления»</vt:lpstr>
      <vt:lpstr>День матери</vt:lpstr>
      <vt:lpstr>Участие в акции «Подари книгу в библиотеку»</vt:lpstr>
      <vt:lpstr>Участие в благотворительной акции по сбору одежды б/у</vt:lpstr>
      <vt:lpstr>Слайд 90</vt:lpstr>
      <vt:lpstr>Слайд 91</vt:lpstr>
      <vt:lpstr>Акция "Родительский урок". Особое внимание на встречах уделяется разъяснительной работе среди родителей, направленной на выявление и раннюю профилактику употребления ПАВ.</vt:lpstr>
      <vt:lpstr>«Веселые старты», эстафеты, спортивные состязания</vt:lpstr>
      <vt:lpstr>«Дети России». С целью предупреждения наркомании</vt:lpstr>
      <vt:lpstr>Организованы и проведены профилактические занятия на классных часах в 1-9 классах с рассмотрением вопросов безопасного поведения на воде в летний период, оказания первой помощи утопающему.</vt:lpstr>
      <vt:lpstr>Антинаркотическая акция «Призывник»</vt:lpstr>
      <vt:lpstr>Акция для жителей пгт Грамотеино в в рамках  Всемирного дня борьбы со СПИДом</vt:lpstr>
      <vt:lpstr>Видео -  уроки  «Это должен знать каждый»</vt:lpstr>
      <vt:lpstr>Спортивное мероприятие   «Мы против наркотиков»</vt:lpstr>
      <vt:lpstr>Результаты участия  учащихся школы  в муниципальных конкурсах</vt:lpstr>
      <vt:lpstr>Слайд 101</vt:lpstr>
      <vt:lpstr>Видео -  уроки  «Это должен знать каждый»</vt:lpstr>
      <vt:lpstr>Спортивное мероприятие   «Мы против наркотиков»</vt:lpstr>
      <vt:lpstr>Организация питания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Ивановна</dc:creator>
  <cp:lastModifiedBy>валентина</cp:lastModifiedBy>
  <cp:revision>974</cp:revision>
  <dcterms:created xsi:type="dcterms:W3CDTF">2010-09-09T04:13:03Z</dcterms:created>
  <dcterms:modified xsi:type="dcterms:W3CDTF">2018-10-10T14:00:40Z</dcterms:modified>
</cp:coreProperties>
</file>