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256" r:id="rId2"/>
    <p:sldId id="271" r:id="rId3"/>
    <p:sldId id="356" r:id="rId4"/>
    <p:sldId id="272" r:id="rId5"/>
    <p:sldId id="269" r:id="rId6"/>
    <p:sldId id="461" r:id="rId7"/>
    <p:sldId id="273" r:id="rId8"/>
    <p:sldId id="274" r:id="rId9"/>
    <p:sldId id="462" r:id="rId10"/>
    <p:sldId id="438" r:id="rId11"/>
    <p:sldId id="463" r:id="rId12"/>
    <p:sldId id="464" r:id="rId13"/>
    <p:sldId id="465" r:id="rId14"/>
    <p:sldId id="466" r:id="rId15"/>
    <p:sldId id="270" r:id="rId16"/>
    <p:sldId id="460" r:id="rId17"/>
    <p:sldId id="275" r:id="rId18"/>
    <p:sldId id="276" r:id="rId19"/>
    <p:sldId id="467" r:id="rId20"/>
    <p:sldId id="468" r:id="rId21"/>
    <p:sldId id="469" r:id="rId22"/>
    <p:sldId id="280" r:id="rId23"/>
    <p:sldId id="281" r:id="rId24"/>
    <p:sldId id="439" r:id="rId25"/>
    <p:sldId id="437" r:id="rId26"/>
    <p:sldId id="294" r:id="rId27"/>
    <p:sldId id="450" r:id="rId28"/>
    <p:sldId id="470" r:id="rId29"/>
    <p:sldId id="471" r:id="rId30"/>
    <p:sldId id="472" r:id="rId31"/>
    <p:sldId id="473" r:id="rId32"/>
    <p:sldId id="476" r:id="rId33"/>
    <p:sldId id="477" r:id="rId34"/>
    <p:sldId id="290" r:id="rId35"/>
    <p:sldId id="479" r:id="rId36"/>
    <p:sldId id="436" r:id="rId37"/>
    <p:sldId id="435" r:id="rId38"/>
    <p:sldId id="480" r:id="rId39"/>
    <p:sldId id="483" r:id="rId40"/>
    <p:sldId id="484" r:id="rId41"/>
    <p:sldId id="485" r:id="rId42"/>
    <p:sldId id="486" r:id="rId43"/>
    <p:sldId id="489" r:id="rId44"/>
    <p:sldId id="487" r:id="rId45"/>
    <p:sldId id="488" r:id="rId46"/>
    <p:sldId id="490" r:id="rId47"/>
    <p:sldId id="305" r:id="rId48"/>
    <p:sldId id="394" r:id="rId49"/>
    <p:sldId id="395" r:id="rId50"/>
    <p:sldId id="428" r:id="rId51"/>
    <p:sldId id="481" r:id="rId52"/>
    <p:sldId id="432" r:id="rId53"/>
    <p:sldId id="433" r:id="rId54"/>
    <p:sldId id="426" r:id="rId55"/>
    <p:sldId id="434" r:id="rId56"/>
    <p:sldId id="397" r:id="rId57"/>
    <p:sldId id="398" r:id="rId58"/>
    <p:sldId id="453" r:id="rId59"/>
    <p:sldId id="400" r:id="rId60"/>
    <p:sldId id="401" r:id="rId61"/>
    <p:sldId id="402" r:id="rId62"/>
    <p:sldId id="440" r:id="rId63"/>
    <p:sldId id="441" r:id="rId64"/>
    <p:sldId id="442" r:id="rId65"/>
    <p:sldId id="452" r:id="rId66"/>
    <p:sldId id="455" r:id="rId67"/>
    <p:sldId id="409" r:id="rId68"/>
    <p:sldId id="411" r:id="rId69"/>
    <p:sldId id="412" r:id="rId70"/>
    <p:sldId id="456" r:id="rId71"/>
    <p:sldId id="444" r:id="rId72"/>
    <p:sldId id="413" r:id="rId73"/>
    <p:sldId id="414" r:id="rId74"/>
    <p:sldId id="415" r:id="rId75"/>
    <p:sldId id="445" r:id="rId76"/>
    <p:sldId id="454" r:id="rId77"/>
    <p:sldId id="446" r:id="rId78"/>
    <p:sldId id="459" r:id="rId79"/>
    <p:sldId id="457" r:id="rId80"/>
    <p:sldId id="458" r:id="rId81"/>
    <p:sldId id="419" r:id="rId82"/>
    <p:sldId id="420" r:id="rId83"/>
    <p:sldId id="421" r:id="rId84"/>
    <p:sldId id="422" r:id="rId85"/>
    <p:sldId id="423" r:id="rId86"/>
    <p:sldId id="424" r:id="rId87"/>
    <p:sldId id="425" r:id="rId88"/>
    <p:sldId id="449" r:id="rId89"/>
    <p:sldId id="451" r:id="rId90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3827" autoAdjust="0"/>
  </p:normalViewPr>
  <p:slideViewPr>
    <p:cSldViewPr>
      <p:cViewPr>
        <p:scale>
          <a:sx n="96" d="100"/>
          <a:sy n="96" d="100"/>
        </p:scale>
        <p:origin x="-30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484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9C2EFBB-F129-4738-A62F-5FFF9C8C683A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E2F69A6-06FA-4F6D-82ED-9BA16E66E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156B75-7F28-41C2-A0A9-2A65D4EA1AF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EA8F00-0576-4112-A0AF-D752DD6FB92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75CD3-599A-441F-97A2-33A29F8E2E15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7CFFD4-7E8C-43DE-81E6-DEE11DE06353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F1E043-77B5-4EB5-9DC8-B6E70CAB447F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45FBCD-24C3-4712-A484-82356B11EA5D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2F69A6-06FA-4F6D-82ED-9BA16E66EF9D}" type="slidenum">
              <a:rPr lang="ru-RU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335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D52B87A-8101-4BFA-B202-0195499B1112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D66E803-EA9C-437B-AF22-D9B07C0F7B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B95A3-F69C-42EC-A17D-DDD7B68DE25C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3A334-9772-4020-B194-6D31104C6E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A4D32-19A6-4343-AE2C-1293D9993164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BECE4-B892-47A0-A66B-A5339CCA0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31C7-A0D6-4D02-AA30-01D66AACA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6CED-9F9E-4E78-A521-2E8190DC5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018A1-AEFC-4B4A-AE81-7E5B656462B4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3DA0-5F3F-4733-8011-4B89FA08A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63037B8-259F-4322-ADD8-A4A2C1DFE42C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C6B4E9-A75D-4EDD-9E5C-7AF820EC4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BEE51A-D8E9-474D-9AC9-B46C002230E1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EAE362-E090-46E3-ABDD-936EDD73D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482311-49BE-4FE3-A324-02B7F4FE4C40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56942D-EBCD-4F19-B3BF-C953BDE55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66F7ED7-C416-40F9-B8F6-D6B709259C60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EC95447-638F-4872-BE7B-578459B83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C5304-83FB-4436-858B-8394BE3C969C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AF79-078A-4F09-BCA2-654F5B738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01C369C-AB9B-44A8-BF89-4494509079A4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C08028-D7BF-40C6-8094-3B8CC0CAB6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FF0D294-200E-4360-A18E-F6C35871084A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550A8BB-B3DC-4DFC-99F0-B074F192D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10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00E9953-61D3-4886-9A93-392670CA42E0}" type="datetimeFigureOut">
              <a:rPr lang="ru-RU"/>
              <a:pPr>
                <a:defRPr/>
              </a:pPr>
              <a:t>02.08.2016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F84F645-2103-4AEE-B6DE-328064E1B2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1" r:id="rId1"/>
    <p:sldLayoutId id="2147484967" r:id="rId2"/>
    <p:sldLayoutId id="2147484972" r:id="rId3"/>
    <p:sldLayoutId id="2147484973" r:id="rId4"/>
    <p:sldLayoutId id="2147484974" r:id="rId5"/>
    <p:sldLayoutId id="2147484975" r:id="rId6"/>
    <p:sldLayoutId id="2147484968" r:id="rId7"/>
    <p:sldLayoutId id="2147484976" r:id="rId8"/>
    <p:sldLayoutId id="2147484977" r:id="rId9"/>
    <p:sldLayoutId id="2147484969" r:id="rId10"/>
    <p:sldLayoutId id="2147484970" r:id="rId11"/>
    <p:sldLayoutId id="2147484978" r:id="rId12"/>
    <p:sldLayoutId id="214748497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mousoh23belovo@yandex.ru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511300" y="1752600"/>
            <a:ext cx="7632700" cy="297254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0" i="1" dirty="0"/>
              <a:t>ПУБЛИЧНЫЙ  ДОКЛАД  </a:t>
            </a:r>
            <a:br>
              <a:rPr lang="ru-RU" sz="2800" b="0" i="1" dirty="0"/>
            </a:br>
            <a:r>
              <a:rPr lang="ru-RU" sz="2800" b="0" i="1" dirty="0"/>
              <a:t>муниципального бюджетного общеобразовательного учреждения «Основная общеобразовательная </a:t>
            </a:r>
            <a:br>
              <a:rPr lang="ru-RU" sz="2800" b="0" i="1" dirty="0"/>
            </a:br>
            <a:r>
              <a:rPr lang="ru-RU" sz="2800" b="0" i="1" dirty="0"/>
              <a:t>школа № 23 города  Белово» </a:t>
            </a:r>
            <a:r>
              <a:rPr lang="ru-RU" sz="2800" b="0" dirty="0"/>
              <a:t/>
            </a:r>
            <a:br>
              <a:rPr lang="ru-RU" sz="2800" b="0" dirty="0"/>
            </a:br>
            <a:r>
              <a:rPr lang="ru-RU" sz="2800" b="0" i="1" dirty="0"/>
              <a:t>Кемеровской области</a:t>
            </a:r>
            <a:r>
              <a:rPr lang="ru-RU" sz="2800" b="0" dirty="0"/>
              <a:t/>
            </a:r>
            <a:br>
              <a:rPr lang="ru-RU" sz="2800" b="0" dirty="0"/>
            </a:br>
            <a:r>
              <a:rPr lang="ru-RU" sz="2800" b="0" i="1" dirty="0"/>
              <a:t>за 2015  - 2016 учебный год </a:t>
            </a:r>
            <a:endParaRPr lang="ru-RU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980729"/>
            <a:ext cx="8435280" cy="5026372"/>
          </a:xfrm>
        </p:spPr>
        <p:txBody>
          <a:bodyPr/>
          <a:lstStyle/>
          <a:p>
            <a:pPr algn="just">
              <a:buFont typeface="Wingdings 3" pitchFamily="18" charset="2"/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1)Способствовать установлению равного доступа к полноценному образованию учащихся в соответствии с их способностями, индивидуальными склонностями и потребностями. 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2)Совершенствовать внутри  образовательного учреждения образовательное пространство, способствующее воспитанию и многоплановому развитию личности, ориентирующейся в окружающем мире и адаптирующейся в меняющихся условиях, путем: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-повышения квалификации и профессиональной переподготовки педагогических кадров;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-улучшения материально – технической базы образовательного учреждения;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реализации основной образовательной программы начального общего образования МБОУ ООШ №23 города Белово;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-реализации основной образовательной программы основного общего образования МБОУ ООШ №23 города Белово;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использования здоровьесберегающих технологий в учебном процессе.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3)Способствовать воспитанию гражданственности, трудолюбия, уважения к правам и свободам человека, любви к окружающей природе, Родине, семье, формированию здорового образа жизни.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4)Активизировать взаимодействие семьи и школы, совершенствовать взаимодействие с общественностью на качественно новом уровне по вопросам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соуправления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образовательным учреждением.</a:t>
            </a:r>
          </a:p>
          <a:p>
            <a:pPr marL="452437" indent="-342900" algn="just">
              <a:buFont typeface="Wingdings 3" pitchFamily="18" charset="2"/>
              <a:buNone/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ctr">
              <a:defRPr/>
            </a:pPr>
            <a:r>
              <a:rPr lang="ru-RU" dirty="0"/>
              <a:t>Задачи</a:t>
            </a:r>
            <a:r>
              <a:rPr lang="ru-RU" dirty="0" smtClean="0"/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Контингент обучающихся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313" y="1571625"/>
          <a:ext cx="8715440" cy="4000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4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94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94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94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4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8943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8943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8943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000132">
                <a:tc gridSpan="8"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01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2012-2013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2013-2014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001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Кол-во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Кол-во уч-ся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Кол-во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Кол-во уч-ся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Кол-во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Кол-во уч-ся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Кол-во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Кол-во уч-ся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00132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itchFamily="18" charset="0"/>
                          <a:cs typeface="Times New Roman" pitchFamily="18" charset="0"/>
                        </a:rPr>
                        <a:t>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Times New Roman" pitchFamily="18" charset="0"/>
                          <a:cs typeface="Times New Roman" pitchFamily="18" charset="0"/>
                        </a:rPr>
                        <a:t>341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1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449762"/>
          </a:xfrm>
        </p:spPr>
        <p:txBody>
          <a:bodyPr/>
          <a:lstStyle/>
          <a:p>
            <a:pPr algn="ctr" eaLnBrk="1" hangingPunct="1"/>
            <a:r>
              <a:rPr lang="ru-RU" sz="2400" dirty="0"/>
              <a:t>На 1августа 2013 года   количество учащихся по школе  составило  333  чел. (включая будущих первоклассников)</a:t>
            </a:r>
          </a:p>
          <a:p>
            <a:pPr algn="ctr" eaLnBrk="1" hangingPunct="1"/>
            <a:r>
              <a:rPr lang="ru-RU" sz="2400" dirty="0"/>
              <a:t> На 1 августа 2014 года количество учащихся по школе составило 340 чел. (включая будущих первоклассников)</a:t>
            </a:r>
          </a:p>
          <a:p>
            <a:pPr algn="ctr" eaLnBrk="1" hangingPunct="1"/>
            <a:r>
              <a:rPr lang="ru-RU" sz="2400" dirty="0"/>
              <a:t>На 1 августа 2015 года количество учащихся по школе  составило  353  чел. (включая будущих первоклассников)</a:t>
            </a:r>
          </a:p>
          <a:p>
            <a:pPr algn="ctr" eaLnBrk="1" hangingPunct="1"/>
            <a:r>
              <a:rPr lang="ru-RU" sz="2400" dirty="0">
                <a:solidFill>
                  <a:srgbClr val="FF0000"/>
                </a:solidFill>
              </a:rPr>
              <a:t>На 1 августа 2016 года </a:t>
            </a:r>
          </a:p>
          <a:p>
            <a:pPr algn="ctr" eaLnBrk="1" hangingPunct="1">
              <a:buFont typeface="Wingdings 3" pitchFamily="18" charset="2"/>
              <a:buNone/>
            </a:pP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800" dirty="0"/>
              <a:t>Сравнительный анализ контингента учащихся по учебным годам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70392944"/>
              </p:ext>
            </p:extLst>
          </p:nvPr>
        </p:nvGraphicFramePr>
        <p:xfrm>
          <a:off x="285750" y="1481138"/>
          <a:ext cx="8720485" cy="9448800"/>
        </p:xfrm>
        <a:graphic>
          <a:graphicData uri="http://schemas.openxmlformats.org/drawingml/2006/table">
            <a:tbl>
              <a:tblPr firstCol="1" lastCol="1"/>
              <a:tblGrid>
                <a:gridCol w="358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46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34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234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34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4352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93395">
                  <a:extLst>
                    <a:ext uri="{9D8B030D-6E8A-4147-A177-3AD203B41FA5}">
                      <a16:colId xmlns="" xmlns:a16="http://schemas.microsoft.com/office/drawing/2014/main" val="370489792"/>
                    </a:ext>
                  </a:extLst>
                </a:gridCol>
              </a:tblGrid>
              <a:tr h="9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учащихся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по состоянию</a:t>
                      </a:r>
                    </a:p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01.09.12г.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01.09.13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 на 01.09.14г.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01.09.15г.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состоянию на 01.09.2016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5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из многодетных семей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из малообеспеченных семей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опекаемых детей </a:t>
                      </a:r>
                    </a:p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инвалидов       </a:t>
                      </a:r>
                    </a:p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«группы риска»                                         -  из семей, находящихся   в социально – опасном положении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состоящих на ВШУ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состоящих в ПДН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21(6,4%)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40(12,3%)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14(4,3%)</a:t>
                      </a: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4(1%)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6(2%)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2(0,6%)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52(16%)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50(15,8%)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18(7%)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4(1%)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10(3%)</a:t>
                      </a: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5(2%)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8(2,5%)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34(11%)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42(13,5%)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21(7%)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4(1,2%)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10(3%)</a:t>
                      </a: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4(1,2%)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6(2%)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(16%)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97(27%)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(4,8%)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4(1,2%)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3(0,9%)</a:t>
                      </a: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4(1,2%)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(0,6%)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(0,6)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(12%)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(13%)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(2%)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(0,8%)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(2%)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(0,5%)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(11%)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(0,5%)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0" dirty="0">
                <a:latin typeface="Times New Roman" pitchFamily="18" charset="0"/>
                <a:cs typeface="Times New Roman" pitchFamily="18" charset="0"/>
              </a:rPr>
              <a:t>Социальный портрет </a:t>
            </a:r>
            <a:br>
              <a:rPr lang="ru-RU" sz="3200" b="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>
                <a:latin typeface="Times New Roman" pitchFamily="18" charset="0"/>
                <a:cs typeface="Times New Roman" pitchFamily="18" charset="0"/>
              </a:rPr>
              <a:t>МБОУ ООШ №23 города Белово</a:t>
            </a:r>
            <a:r>
              <a:rPr lang="ru-RU" sz="3200" b="0" dirty="0">
                <a:solidFill>
                  <a:srgbClr val="4646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Содержимое 5"/>
          <p:cNvSpPr>
            <a:spLocks noGrp="1"/>
          </p:cNvSpPr>
          <p:nvPr>
            <p:ph sz="quarter" idx="2"/>
          </p:nvPr>
        </p:nvSpPr>
        <p:spPr>
          <a:xfrm>
            <a:off x="611188" y="549275"/>
            <a:ext cx="4040187" cy="3941763"/>
          </a:xfrm>
          <a:ln>
            <a:prstDash val="solid"/>
          </a:ln>
        </p:spPr>
        <p:txBody>
          <a:bodyPr/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01.06.2015 года на учете ПДН состоят двое учащихся школы Веселова Анна  (9 класс),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Сарапулов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Николай (8 класс)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 сравнению с предыдущим учебным годом  наблюдается снижение роста   детей, стоящих на ВШУ и в ПДН.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Проведённый мониторинг социального положения семей показал, что 225 учащихся воспитываются в полных семьях,   105 человек воспитывает один родитель.</a:t>
            </a:r>
          </a:p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/>
          </a:p>
        </p:txBody>
      </p:sp>
      <p:sp>
        <p:nvSpPr>
          <p:cNvPr id="1028" name="Содержимое 7"/>
          <p:cNvSpPr>
            <a:spLocks noGrp="1"/>
          </p:cNvSpPr>
          <p:nvPr>
            <p:ph sz="quarter" idx="4"/>
          </p:nvPr>
        </p:nvSpPr>
        <p:spPr>
          <a:xfrm>
            <a:off x="4716463" y="549275"/>
            <a:ext cx="4041775" cy="3941763"/>
          </a:xfrm>
          <a:ln>
            <a:prstDash val="solid"/>
          </a:ln>
        </p:spPr>
        <p:txBody>
          <a:bodyPr/>
          <a:lstStyle/>
          <a:p>
            <a:pPr algn="just">
              <a:spcBef>
                <a:spcPct val="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Многодетным и малообеспеченным семьям оказывается материальная помощь при подготовке к школьному обучению и  при организации питания учащихся. 35 учащихся из многодетных семей питаются  бесплатно в школьной столовой. В августе – сентябре  2014 года практически все нуждающиеся получили помощь.</a:t>
            </a:r>
          </a:p>
          <a:p>
            <a:pPr algn="just">
              <a:spcBef>
                <a:spcPct val="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всекузбасской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акции «Первое сентября - каждому школьнику» помощь получили 3 человека (по 5000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 12 человек от ТУ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Грамотеино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по 500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5 первоклассникам были вручены портфели с канцтоварами от депутата Беловского городского округа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Фригина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Ю.Б. (9,8%).</a:t>
            </a:r>
          </a:p>
          <a:p>
            <a:pPr algn="just">
              <a:spcBef>
                <a:spcPct val="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течение учебного года 12 учащихся получили помощь в СРЦН, 4 детей из категории «семей риска» работали с оплатой своего труда в школьной трудовой бригаде.</a:t>
            </a:r>
          </a:p>
          <a:p>
            <a:pPr algn="just">
              <a:spcBef>
                <a:spcPct val="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31 ученик получил бесплатные новогодние подарки.</a:t>
            </a:r>
          </a:p>
          <a:p>
            <a:pPr>
              <a:spcBef>
                <a:spcPct val="0"/>
              </a:spcBef>
            </a:pPr>
            <a:endParaRPr lang="ru-RU" sz="1600" dirty="0"/>
          </a:p>
        </p:txBody>
      </p:sp>
      <p:graphicFrame>
        <p:nvGraphicFramePr>
          <p:cNvPr id="1026" name="Диаграмма 4"/>
          <p:cNvGraphicFramePr>
            <a:graphicFrameLocks/>
          </p:cNvGraphicFramePr>
          <p:nvPr/>
        </p:nvGraphicFramePr>
        <p:xfrm>
          <a:off x="-50800" y="3783013"/>
          <a:ext cx="4926013" cy="3125787"/>
        </p:xfrm>
        <a:graphic>
          <a:graphicData uri="http://schemas.openxmlformats.org/presentationml/2006/ole">
            <p:oleObj spid="_x0000_s34937" r:id="rId3" imgW="4925995" imgH="3121423" progId="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1"/>
          <p:cNvSpPr>
            <a:spLocks noGrp="1"/>
          </p:cNvSpPr>
          <p:nvPr>
            <p:ph idx="1"/>
          </p:nvPr>
        </p:nvSpPr>
        <p:spPr>
          <a:xfrm>
            <a:off x="539750" y="981075"/>
            <a:ext cx="8229600" cy="5097463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lang="ru-RU" sz="16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Организационная структура управления образовательного учреждения направлена на создание единого образовательного коллектива единомышленников.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Управление школой осуществляется на основе гласности, демократии, самоуправления, взаимодействия с общественностью.</a:t>
            </a:r>
          </a:p>
          <a:p>
            <a:pPr marL="0" indent="0" algn="just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>
              <a:defRPr/>
            </a:pPr>
            <a:r>
              <a:rPr lang="ru-RU" sz="3200" dirty="0"/>
              <a:t>Структура управления  ОУ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35896" y="836712"/>
            <a:ext cx="14401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  <a:p>
            <a:pPr algn="ctr"/>
            <a:r>
              <a:rPr lang="ru-RU" b="1" dirty="0"/>
              <a:t>Директор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501008"/>
            <a:ext cx="208823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Детское самоуправление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484784"/>
            <a:ext cx="18002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Управляющий совет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1484784"/>
            <a:ext cx="20882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Педагогический  совет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2636912"/>
            <a:ext cx="331236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Общее собрание трудового коллектива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1484784"/>
            <a:ext cx="432048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Заместитель директора по УВР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1988840"/>
            <a:ext cx="432048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Заместитель директора по ВР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2492896"/>
            <a:ext cx="432048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Заместитель директора по АХР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2996952"/>
            <a:ext cx="432048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Заместитель директора по БЖ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04048" y="4581128"/>
            <a:ext cx="14401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 «Радуга»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732240" y="4509120"/>
            <a:ext cx="158417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ДЮО «Поколение </a:t>
            </a:r>
            <a:r>
              <a:rPr lang="en-US" dirty="0"/>
              <a:t>NEXT</a:t>
            </a:r>
            <a:r>
              <a:rPr lang="ru-RU" dirty="0"/>
              <a:t>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4077072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Методический совет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267744" y="4077072"/>
            <a:ext cx="216024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Методические объединения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116632"/>
            <a:ext cx="828092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Структура управления  ОУ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1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602287"/>
          </a:xfrm>
        </p:spPr>
        <p:txBody>
          <a:bodyPr/>
          <a:lstStyle/>
          <a:p>
            <a:pPr algn="just">
              <a:buFont typeface="Wingdings 3" pitchFamily="18" charset="2"/>
              <a:buNone/>
            </a:pPr>
            <a:r>
              <a:rPr lang="ru-RU" sz="1600" dirty="0">
                <a:latin typeface="Times New Roman" pitchFamily="18" charset="0"/>
              </a:rPr>
              <a:t>		Эффективное функционирование образовательного учреждения возможно только при наличии четкой и спланированной системы управления.</a:t>
            </a:r>
          </a:p>
          <a:p>
            <a:pPr algn="just">
              <a:buFont typeface="Wingdings 3" pitchFamily="18" charset="2"/>
              <a:buNone/>
            </a:pPr>
            <a:r>
              <a:rPr lang="ru-RU" sz="1600" dirty="0">
                <a:latin typeface="Times New Roman" pitchFamily="18" charset="0"/>
              </a:rPr>
              <a:t>   Наша школа – сложное высокоорганизованное учреждение, управление которым строится на четких принципах единомыслия и самоуправления.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</a:rPr>
              <a:t>  Постоянно действующим органом управления учреждением является </a:t>
            </a:r>
            <a:r>
              <a:rPr lang="ru-RU" sz="1600" b="1" dirty="0">
                <a:latin typeface="Times New Roman" pitchFamily="18" charset="0"/>
              </a:rPr>
              <a:t>Педагогический совет</a:t>
            </a:r>
            <a:r>
              <a:rPr lang="ru-RU" sz="1600" dirty="0">
                <a:latin typeface="Times New Roman" pitchFamily="18" charset="0"/>
              </a:rPr>
              <a:t>, заседания которого проходят один раз в четверть. Производственные вопросы и вопросы текущей педагогической деятельности рассматриваются на </a:t>
            </a:r>
            <a:r>
              <a:rPr lang="ru-RU" sz="1600" b="1" dirty="0">
                <a:latin typeface="Times New Roman" pitchFamily="18" charset="0"/>
              </a:rPr>
              <a:t>совещаниях при директоре</a:t>
            </a:r>
            <a:r>
              <a:rPr lang="ru-RU" sz="1600" dirty="0">
                <a:latin typeface="Times New Roman" pitchFamily="18" charset="0"/>
              </a:rPr>
              <a:t>. Научно-методическую работу координирует </a:t>
            </a:r>
            <a:r>
              <a:rPr lang="ru-RU" sz="1600" b="1" dirty="0">
                <a:latin typeface="Times New Roman" pitchFamily="18" charset="0"/>
              </a:rPr>
              <a:t>Методический совет.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</a:rPr>
              <a:t>   Вопросы организационного характера решаются </a:t>
            </a:r>
            <a:r>
              <a:rPr lang="ru-RU" sz="1600" b="1" dirty="0">
                <a:latin typeface="Times New Roman" pitchFamily="18" charset="0"/>
              </a:rPr>
              <a:t>общим собранием трудового коллектива</a:t>
            </a:r>
            <a:r>
              <a:rPr lang="ru-RU" sz="1600" dirty="0">
                <a:latin typeface="Times New Roman" pitchFamily="18" charset="0"/>
              </a:rPr>
              <a:t> образовательного учреждения. Функционирует и ведет активную работу </a:t>
            </a:r>
            <a:r>
              <a:rPr lang="ru-RU" sz="1600" b="1" dirty="0">
                <a:latin typeface="Times New Roman" pitchFamily="18" charset="0"/>
              </a:rPr>
              <a:t>профсоюзный комитет</a:t>
            </a:r>
            <a:r>
              <a:rPr lang="ru-RU" sz="1600" dirty="0">
                <a:latin typeface="Times New Roman" pitchFamily="18" charset="0"/>
              </a:rPr>
              <a:t>, осуществляющий общественный контроль соблюдения трудового законодательства.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</a:rPr>
              <a:t>  В школе работает </a:t>
            </a:r>
            <a:r>
              <a:rPr lang="ru-RU" sz="1600" b="1" dirty="0">
                <a:latin typeface="Times New Roman" pitchFamily="18" charset="0"/>
              </a:rPr>
              <a:t>Управляющий совет,</a:t>
            </a:r>
            <a:r>
              <a:rPr lang="ru-RU" sz="1600" dirty="0">
                <a:latin typeface="Times New Roman" pitchFamily="18" charset="0"/>
              </a:rPr>
              <a:t>  который является некоммерческой организацией самоуправления широкой общественности, созданной Учредителем школы, педагогами, учениками и родителями, т.е. гражданами, заинтересованными во всесторонней помощи, поддержке и содействии образовательному учреждению во всех сферах его деятельности. </a:t>
            </a:r>
            <a:r>
              <a:rPr lang="ru-RU" sz="1600" b="1" dirty="0">
                <a:latin typeface="Times New Roman" pitchFamily="18" charset="0"/>
              </a:rPr>
              <a:t>Классные  родительские комитеты  </a:t>
            </a:r>
            <a:r>
              <a:rPr lang="ru-RU" sz="1600" dirty="0">
                <a:latin typeface="Times New Roman" pitchFamily="18" charset="0"/>
              </a:rPr>
              <a:t>активно сотрудничают со школой по вопросам оказания помощи в воспитании и обучении учащихся.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</a:rPr>
              <a:t>   Одной из составляющих структуры управления школой является </a:t>
            </a:r>
            <a:r>
              <a:rPr lang="ru-RU" sz="1600" b="1" dirty="0">
                <a:latin typeface="Times New Roman" pitchFamily="18" charset="0"/>
              </a:rPr>
              <a:t>орган ученического самоуправления</a:t>
            </a:r>
            <a:r>
              <a:rPr lang="ru-RU" sz="1600" dirty="0">
                <a:latin typeface="Times New Roman" pitchFamily="18" charset="0"/>
              </a:rPr>
              <a:t> – детская общественная организация «Поколение </a:t>
            </a:r>
            <a:r>
              <a:rPr lang="en-US" sz="1600" dirty="0">
                <a:latin typeface="Times New Roman" pitchFamily="18" charset="0"/>
              </a:rPr>
              <a:t>NEXT</a:t>
            </a:r>
            <a:r>
              <a:rPr lang="ru-RU" sz="1600" dirty="0">
                <a:latin typeface="Times New Roman" pitchFamily="18" charset="0"/>
              </a:rPr>
              <a:t>», деятельность которой осуществляется через Совет актива учащихся школы.</a:t>
            </a:r>
          </a:p>
          <a:p>
            <a:pPr>
              <a:buFont typeface="Wingdings 3" pitchFamily="18" charset="2"/>
              <a:buNone/>
            </a:pPr>
            <a:endParaRPr lang="ru-RU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54364"/>
          </a:xfrm>
        </p:spPr>
        <p:txBody>
          <a:bodyPr/>
          <a:lstStyle/>
          <a:p>
            <a:pPr algn="ctr">
              <a:buFont typeface="Wingdings 3" pitchFamily="18" charset="2"/>
              <a:buNone/>
              <a:defRPr/>
            </a:pPr>
            <a:r>
              <a:rPr lang="ru-RU" sz="1400" b="1" dirty="0">
                <a:solidFill>
                  <a:srgbClr val="0070C0"/>
                </a:solidFill>
              </a:rPr>
              <a:t>МБОУ ООШ №23 города Белово сотрудничает со следующими учреждениями: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Грамотеино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МКУ «Управление образования города Белово»,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МОУ ДПО (ПК)С «Информационно-методический центр города Белово»,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ГОУ СПО  «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Беловский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медицинский колледж»,  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ГОУ СПО «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Беловский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политехнический колледж»,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ООО  «Шахта «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Грамотеинская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>
              <a:buNone/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Культурный  центр «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Грамотеинский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Беловское городское отделение </a:t>
            </a:r>
          </a:p>
          <a:p>
            <a:pPr algn="ctr"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Кемеровского регионального общественного движения «Ветераны Комсомола»,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Совет ветеранов ООО  «Шахта «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Грамотеинская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» Кемеровской региональной общественной организации ветеранов войны и труда «Ветеран»,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Спортивный комплекс «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Грамотеинский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МОУ ДОД Детская школа искусств №12, </a:t>
            </a:r>
          </a:p>
          <a:p>
            <a:pPr algn="ctr"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МОУ ДОД Детская художественная школа №3, </a:t>
            </a:r>
          </a:p>
          <a:p>
            <a:pPr algn="ctr"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МДОУ «Детский  сад №31 «Зайчик», 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МДОУ «Детский сад №57 «Никитка»</a:t>
            </a:r>
          </a:p>
          <a:p>
            <a:pPr algn="just">
              <a:buFont typeface="Wingdings 3" pitchFamily="18" charset="2"/>
              <a:buNone/>
              <a:defRPr/>
            </a:pPr>
            <a:endParaRPr lang="ru-RU" sz="1600" b="1" dirty="0"/>
          </a:p>
          <a:p>
            <a:pPr algn="just">
              <a:buFont typeface="Wingdings 3" pitchFamily="18" charset="2"/>
              <a:buNone/>
              <a:defRPr/>
            </a:pPr>
            <a:endParaRPr lang="ru-RU" sz="1600" b="1" dirty="0"/>
          </a:p>
          <a:p>
            <a:pPr algn="just">
              <a:buFont typeface="Wingdings 3" pitchFamily="18" charset="2"/>
              <a:buNone/>
              <a:defRPr/>
            </a:pPr>
            <a:endParaRPr lang="ru-RU" sz="1600" b="1" dirty="0"/>
          </a:p>
          <a:p>
            <a:pPr algn="ctr">
              <a:buFont typeface="Wingdings 3" pitchFamily="18" charset="2"/>
              <a:buNone/>
              <a:defRPr/>
            </a:pPr>
            <a:endParaRPr lang="ru-RU" sz="16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ctr">
              <a:defRPr/>
            </a:pPr>
            <a:r>
              <a:rPr lang="ru-RU" dirty="0"/>
              <a:t>Социальное партнерство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170487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ClrTx/>
              <a:buSzTx/>
              <a:buFont typeface="Wingdings 3" pitchFamily="18" charset="2"/>
              <a:buNone/>
              <a:defRPr/>
            </a:pPr>
            <a:r>
              <a:rPr lang="ru-RU" sz="1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структуры управления школой способствует эффективной реализации новых направлений деятельности, реализуемых в школе: внедрение ФГОС основного общего образования,  введение профессионального стандарта «Педагог», развитие школьной оценки качества образования.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Font typeface="Wingdings 3" pitchFamily="18" charset="2"/>
              <a:buNone/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Непосредственное управление педагогическим процессом реализуют директор школы и его заместители по учебно-воспитательной и воспитательной работе. В школе работает трудолюбивый, доброжелательный, творческий коллектив педагогов.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dirty="0"/>
              <a:t>Кадровое обеспечение образовательного процесса</a:t>
            </a:r>
            <a:br>
              <a:rPr lang="ru-RU" sz="2400" dirty="0"/>
            </a:b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848466"/>
              </p:ext>
            </p:extLst>
          </p:nvPr>
        </p:nvGraphicFramePr>
        <p:xfrm>
          <a:off x="539750" y="2708275"/>
          <a:ext cx="8135938" cy="3975064"/>
        </p:xfrm>
        <a:graphic>
          <a:graphicData uri="http://schemas.openxmlformats.org/drawingml/2006/table">
            <a:tbl>
              <a:tblPr/>
              <a:tblGrid>
                <a:gridCol w="74886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73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8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525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педагогов (включая директора и заместителей  по УВР,  ВР, БЖ)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0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Награждены знаком «Отличник народного просвещения»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 Unicode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0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Награждены нагрудным знаком «Почетный работник общего образования РФ»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 Unicode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0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Награждены  медалью   «За   достойное   воспитание    детей»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0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 образование (педагогическое)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 Unicode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0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профессиональное (педагогическое)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 Unicode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0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 высшую квалификационную категорию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 Unicode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0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 первую квалификационную категорию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 Unicode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0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Прошли аттестацию на соответствие занимаемой должности учитель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0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 имеют  квалификационной категории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 Unicode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64096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9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17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i="1" dirty="0">
                          <a:solidFill>
                            <a:srgbClr val="002060"/>
                          </a:solidFill>
                        </a:rPr>
                        <a:t>Введение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4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Общая характеристика</a:t>
                      </a:r>
                      <a:r>
                        <a:rPr lang="ru-RU" sz="2000" b="1" i="1" baseline="0" dirty="0">
                          <a:solidFill>
                            <a:srgbClr val="002060"/>
                          </a:solidFill>
                        </a:rPr>
                        <a:t> школы</a:t>
                      </a:r>
                      <a:endParaRPr lang="ru-RU" sz="20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5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Социальный портрет ОУ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13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Структура управления образовательным учреждением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15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Социальное партнерство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18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Кадровое обеспечение образовательного процесса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19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Учебно-материальная база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22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Создание условий для реализации качественного образования и развития личности обучающихся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28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Динамика успеваемости за 3 года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29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Результаты</a:t>
                      </a:r>
                      <a:r>
                        <a:rPr lang="ru-RU" sz="2000" b="1" i="1" baseline="0" dirty="0">
                          <a:solidFill>
                            <a:srgbClr val="002060"/>
                          </a:solidFill>
                          <a:effectLst/>
                        </a:rPr>
                        <a:t>  ГИА </a:t>
                      </a:r>
                      <a:endParaRPr lang="ru-RU" sz="2000" b="1" i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34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СОДЕРЖАНИЕ ДОКЛАДА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263" y="-22225"/>
            <a:ext cx="8847137" cy="3446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8520"/>
            <a:ext cx="4979988" cy="3731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0060" y="3262942"/>
            <a:ext cx="5091084" cy="37607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45333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Анализируя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вышеперечисленные данные, следует отметить что в МБОУ ООШ №23 города Белово работает высококвалифицированный педагогический коллектив (76% педагогов имеют квалификационную категорию). Средний возраст педагогов нашего образовательного учреждения составляет  46.6 лет. Достаточно высокий уровень квалификации педагогов, отсутствие текучести кадров позволяет коллективу стабильно  работать и решать учебно-воспитательные задачи.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По итогам аттестации в 2015-2016 учебном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 получили высшую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квалификационную категорию Быкова С.Ш., учитель русского языка и литературы, Семенова Г.А., учитель математики.	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табильный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высококвалифицированный педагогический коллектив школы обладает большим потенциалом  для реализации воспитательно-образовательных программ и внедрения инновационных проектов с целью повышения качества образования и подготовки учащихся к успешной социализации после окончания образовательного учреждения.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1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5113337"/>
          </a:xfrm>
        </p:spPr>
        <p:txBody>
          <a:bodyPr/>
          <a:lstStyle/>
          <a:p>
            <a:r>
              <a:rPr lang="ru-RU" sz="1800" b="1" dirty="0"/>
              <a:t> В МБОУ ООШ №23 города Белово   - 17  учебных кабинетов:</a:t>
            </a:r>
            <a:endParaRPr lang="ru-RU" sz="1800" dirty="0"/>
          </a:p>
          <a:p>
            <a:pPr algn="just">
              <a:buFont typeface="Wingdings 3" pitchFamily="18" charset="2"/>
              <a:buNone/>
            </a:pPr>
            <a:r>
              <a:rPr lang="ru-RU" sz="1400" dirty="0"/>
              <a:t>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 кабинета начальных классов, 1 кабинет русского языка, 1 кабинет математики, 1 компьютерный класс, 1 кабинет истории и обществознания, 1 кабинет географии и биологии (с лабораторией), 1 кабинет физики  (с лабораторией), 1 кабинет химии (с лабораторией), 3 кабинета  иностранного языка, 1 кабинет музыки и ИЗО, кабинет технологии для девочек (с кулинарией), учебная мастерская для мальчиков.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Имеется столовая на 80 посадочных мест, библиотека (число книг – 5893, научно-педагогической и методической литературы – 600, фонд учебников –2527,   медицинский кабинет – 1, учительская – 1, музейный уголок – 1, административных кабинетов – 4.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Имеется спортивный зал и спортивная площадка, предназначенная для игры в мини-футбол, гимнастический турник, спортивные   лабиринт и  лестница.</a:t>
            </a:r>
          </a:p>
          <a:p>
            <a:pPr algn="just">
              <a:buFont typeface="Wingdings 3" pitchFamily="18" charset="2"/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школе создан кабинет  технической поддержки учебного процесса,  который оснащен мобильным компьютерным классом  и интерактивным комплексом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Помещения оснащены компьютерной техникой</a:t>
            </a:r>
          </a:p>
          <a:p>
            <a:pPr algn="just">
              <a:buFont typeface="Wingdings 3" pitchFamily="18" charset="2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библиотека – 2 компьютера</a:t>
            </a:r>
          </a:p>
          <a:p>
            <a:pPr algn="just">
              <a:buFont typeface="Wingdings 3" pitchFamily="18" charset="2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кабинет географии и биологии – компьютер и мультимедийный проектор;		административный блок – 3 компьютера  и  2-ноутбука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кабинете  информатики – 8 компьютеров, ноутбук,  мультимедийный проектор. </a:t>
            </a:r>
          </a:p>
          <a:p>
            <a:pPr algn="just">
              <a:buFont typeface="Wingdings 3" pitchFamily="18" charset="2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Все компьютеры  в компьютерном классе  подключены к локальной сети и имеют выход в Интернет.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>
              <a:defRPr/>
            </a:pPr>
            <a:r>
              <a:rPr lang="ru-RU" sz="2800" dirty="0" err="1"/>
              <a:t>Учебно</a:t>
            </a:r>
            <a:r>
              <a:rPr lang="ru-RU" sz="2800" dirty="0"/>
              <a:t> – материальная база</a:t>
            </a:r>
            <a:endParaRPr lang="ru-RU" sz="3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Содержимое 1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457825"/>
          </a:xfrm>
        </p:spPr>
        <p:txBody>
          <a:bodyPr/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 учебные кабинеты оснащены ТСО, в наличии УМК по всем предметам; ведется работа по усилению учебно-материальной базы кабинетов обществознания, истории, географии, биологии, химии,  физики, спортивного зала.  </a:t>
            </a:r>
          </a:p>
          <a:p>
            <a:pPr algn="just">
              <a:spcBef>
                <a:spcPct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Компьютерный класс, новая ученическая мебель,  лабораторное оборудование в кабинетах химии, физики, биологии, информатики, способствуют обеспечению доступности качественного образования. </a:t>
            </a:r>
          </a:p>
          <a:p>
            <a:pPr algn="just">
              <a:spcBef>
                <a:spcPct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школе имеется также три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немеловые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доски, два мультимедийных проектора, которые используется как  для проведения уроков, так и для организации конференций, родительских собраний, классных часов и т.д. </a:t>
            </a:r>
          </a:p>
          <a:p>
            <a:pPr algn="just">
              <a:spcBef>
                <a:spcPct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Благодаря добровольным пожертвованиям родителей произведен косметический ремонт учебных кабинетов, частичный ремонт1 этажа, пристройки, обеденного зала, питьевого режима, фасада здания.</a:t>
            </a:r>
          </a:p>
          <a:p>
            <a:pPr algn="just">
              <a:spcBef>
                <a:spcPct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База школьной библиотеки позволяет на 78%обеспечить учебниками учащихся МБОУ ООШ №23 города Белово. </a:t>
            </a:r>
          </a:p>
          <a:p>
            <a:pPr algn="just">
              <a:spcBef>
                <a:spcPct val="0"/>
              </a:spcBef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школе имеется лицензированный медицинский блок (серия ЛО № 0006197), состоящий из смотрового и процедурного кабинетов, оснащенный современной медицинской техникой: ионизатором воздуха, передвижным кварцем, стерилизатором, ростомером, аппаратом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Ротта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тонометром, весами электронными и т.д.</a:t>
            </a:r>
            <a:r>
              <a:rPr lang="ru-RU" sz="2800" dirty="0"/>
              <a:t> 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>Лицензия на осуществление медицинской деятельности</a:t>
            </a:r>
          </a:p>
        </p:txBody>
      </p:sp>
      <p:pic>
        <p:nvPicPr>
          <p:cNvPr id="36867" name="Picture 2" descr="E:\лицензия мед.jpg"/>
          <p:cNvPicPr>
            <a:picLocks noChangeAspect="1" noChangeArrowheads="1"/>
          </p:cNvPicPr>
          <p:nvPr/>
        </p:nvPicPr>
        <p:blipFill>
          <a:blip r:embed="rId2" cstate="print"/>
          <a:srcRect l="952" t="2695" r="6189" b="3368"/>
          <a:stretch>
            <a:fillRect/>
          </a:stretch>
        </p:blipFill>
        <p:spPr bwMode="auto">
          <a:xfrm>
            <a:off x="1476375" y="1484313"/>
            <a:ext cx="321945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E:\лицензия мед2.jpg"/>
          <p:cNvPicPr>
            <a:picLocks noChangeAspect="1" noChangeArrowheads="1"/>
          </p:cNvPicPr>
          <p:nvPr/>
        </p:nvPicPr>
        <p:blipFill>
          <a:blip r:embed="rId3" cstate="print"/>
          <a:srcRect l="4761" t="5052" r="6665" b="4715"/>
          <a:stretch>
            <a:fillRect/>
          </a:stretch>
        </p:blipFill>
        <p:spPr bwMode="auto">
          <a:xfrm>
            <a:off x="4787900" y="1484313"/>
            <a:ext cx="3252788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1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386387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endParaRPr lang="ru-RU" sz="1600" dirty="0"/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Пищеблок школы оборудован специализированными устройствами: мармитами для первых блюд и вторых блюд, холодильниками,  морозильной камерой, кухонной посудой,  ваннами в цехах пищеблока,  производственными столами, посудомоечной  машиной, холодильными шкафами для хранения овощей.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 средств федеральной субсидии «Модернизация региональной системы образования» школа приобрела мобильный компьютерный класс.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средства субвенций: в спортивный зал приобретены два спортивных комплекса, гимнастическое бревно, два мата,  приобретены парты и стулья в кабинет начальных классов, столы и стулья в обеденный зал,  в  компьютерный класс – 3 системных блока (5 обновлены запчастями),   4 телевизора, 4 системных блока  (для начальных классов); произведены работы по проведению локальной сети.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средства спонсоров:  произведен косметический ремонт лестниц школы, кабинета №1, установлена входная калитка, установлен козырек над входной дверью, отремонтировано  крыльцо.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средства местного бюджета (по предписанию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Роспотребнадзора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): в обеденном зале  проведен ремонт   холодного и горячего  водоснабжения, пол выстлан керамической плиткой,  установлены 2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электрополотенца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, отремонтирован пол в цехах столовой, установлена раковина в варочном цехе (работы производил ООО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БелРемСервис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», директор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Шмонин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И.А.).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рамках программы социального партнерства между ООО «Шахта «Грамотеинская» и МБОУ ООШ №23 города Белово планируется  открыть школьный музей, именную аудиторию, оснастить спортивный зал школы и т.д.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Содержимое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428"/>
          </a:xfrm>
        </p:spPr>
        <p:txBody>
          <a:bodyPr/>
          <a:lstStyle/>
          <a:p>
            <a:pPr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пищеблоке школы имеются: мармит для вторых и первых блюд, холодильники, холодильные витрины,  морозильная камера, кухонная посуда,  ванны в цеха пищеблока, производственные столы,  посудомоечная машина,  протирочная машина, водонагреватели ,духовой шкаф. 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средства субвенций: приобретены парты и стулья в кабинет географии и биологии, компьютерный класс – 2 системных блока (3 обновлены запчастями),  мультимедийный проектор  и системный блок  (для кабинета географии и биологии); немелованная доска для кабинета физики, изо, английского языка произведены работы по проведению сети интернет в кабинет физики.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средства спонсоров: произведены работы по оштукатуриванию и выравниванию стен, отремонтирован пол в кабинете №1 и установлен мемориал «Никто не забыт, ничто не забыто» на территории  школы.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средства местного бюджета (по предписанию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Роспотребнадзора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): в актовом зале (2 этаж) проведен ремонт   пола и системы отопления, установлены пластиковые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окна,отремонтирован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потолок в кабинете истории (работы производил ООО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БелРемСервис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», директор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Шмонин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И.А.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Содержимое 1"/>
          <p:cNvSpPr>
            <a:spLocks noGrp="1"/>
          </p:cNvSpPr>
          <p:nvPr>
            <p:ph idx="1"/>
          </p:nvPr>
        </p:nvSpPr>
        <p:spPr>
          <a:xfrm>
            <a:off x="323850" y="692150"/>
            <a:ext cx="8640763" cy="5314950"/>
          </a:xfrm>
        </p:spPr>
        <p:txBody>
          <a:bodyPr/>
          <a:lstStyle/>
          <a:p>
            <a:pPr marL="1588" indent="195263" algn="just">
              <a:buFont typeface="Wingdings 3" pitchFamily="18" charset="2"/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	Выдвинутая Президентом России Д.А. Медведевым 5 ноября 2008 г. национальная образовательная инициатива «Наша новая школа», легла в основу национальной образовательной стратегии на период до 2020 года. Школа стала приоритетной сферой государственного развития. Одним из основных направлений  модернизации образования  школы является система  оценки качества знаний.</a:t>
            </a:r>
          </a:p>
          <a:p>
            <a:pPr marL="73025" indent="827088" algn="just">
              <a:buFont typeface="Wingdings 3" pitchFamily="18" charset="2"/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Решая поставленные задачи, педагогический коллектив школы стремится создать систему обучения, обеспечивающую развитие каждого ученика в соответствии со склонностями, интересами и возможностями. Для этого, прежде всего, обеспечивается преемственность дошкольного и школьного (начального, основного) образования. С 01.09.2011 школа работает по ФГОС начального общего образования, с 01.09.2014 в школе веден ФГОС основного общего образования. </a:t>
            </a:r>
          </a:p>
          <a:p>
            <a:pPr marL="85725" indent="814388" algn="just">
              <a:buFont typeface="Wingdings 3" pitchFamily="18" charset="2"/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школе реализуются: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1. Основная образовательная программа начального общего образования 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 Основная образовательная программа основного общего образования (в 5,6,7 классах)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 Программы для общеобразовательных учреждений. Используются  рабочие программы  элективных курсов в 8-9-х классах и курсах по выбору в 2-7 классах. Поэтапно увеличивается учебная нагрузка на учащихся, вводятся новые предметы. С 8 класса осуществляется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предпрофильная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подготовка. 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109537" indent="0" algn="just">
              <a:buNone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63408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условий для реализации качественного образования и развития личности учащихся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Содержимое 1"/>
          <p:cNvSpPr>
            <a:spLocks noGrp="1"/>
          </p:cNvSpPr>
          <p:nvPr>
            <p:ph idx="1"/>
          </p:nvPr>
        </p:nvSpPr>
        <p:spPr>
          <a:xfrm>
            <a:off x="250825" y="620713"/>
            <a:ext cx="8713788" cy="5256212"/>
          </a:xfrm>
        </p:spPr>
        <p:txBody>
          <a:bodyPr/>
          <a:lstStyle/>
          <a:p>
            <a:pPr marL="0" indent="0" algn="just">
              <a:buFont typeface="Wingdings 3" pitchFamily="18" charset="2"/>
              <a:buNone/>
            </a:pPr>
            <a:r>
              <a:rPr lang="ru-RU" sz="1600" dirty="0">
                <a:latin typeface="Times New Roman" pitchFamily="18" charset="0"/>
              </a:rPr>
              <a:t>	Весь учебный материал, предусмотренный программами, в т.ч. практическая часть, изучен в полном объеме, соблюдается последовательность в изучении в том порядке, который определен в календарно-тематическом планировании по каждому предмету. </a:t>
            </a:r>
          </a:p>
          <a:p>
            <a:pPr marL="0" indent="0" algn="just">
              <a:buFont typeface="Wingdings 3" pitchFamily="18" charset="2"/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Анализ уровня учебных достижений учащихся МБОУ ООШ № 23 города Белово показал, что на конец учебного года освоили образовательные программы все 329 учащихся, что составляет 100%. При этом качественная успеваемость по школе повысилось на 2,6 % и составила 47,7%. Допущены к государственной (итоговой) аттестации за курс основной школы  - 26 учащихся 9 класса.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Динамика успеваемости по школе за последние 4 года </a:t>
            </a:r>
            <a:r>
              <a:rPr lang="ru-RU" sz="2400" b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b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2852936"/>
          <a:ext cx="8496944" cy="3840608"/>
        </p:xfrm>
        <a:graphic>
          <a:graphicData uri="http://schemas.openxmlformats.org/drawingml/2006/table">
            <a:tbl>
              <a:tblPr/>
              <a:tblGrid>
                <a:gridCol w="12961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52128"/>
              </a:tblGrid>
              <a:tr h="451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18" marR="673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  <a:defRPr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2010-2011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18" marR="673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8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2011-2012</a:t>
                      </a:r>
                    </a:p>
                  </a:txBody>
                  <a:tcPr marL="67318" marR="673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8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2012-2013</a:t>
                      </a:r>
                    </a:p>
                  </a:txBody>
                  <a:tcPr marL="67318" marR="673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8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2013-2014</a:t>
                      </a:r>
                    </a:p>
                  </a:txBody>
                  <a:tcPr marL="67318" marR="673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8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2014-2015</a:t>
                      </a:r>
                    </a:p>
                  </a:txBody>
                  <a:tcPr marL="67318" marR="673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8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2015-2016</a:t>
                      </a:r>
                      <a:endParaRPr kumimoji="0" lang="ru-RU" sz="18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7318" marR="673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81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обученности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(общая успеваемость)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99,6%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Оставлены на повторное обучение 3 обучающихся, из них 2 первоклассника по заключению городской ПМПК (состояние здоровья)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97,9%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Оставлены на повторный курс обучения 2 человека (2-8 классы), 2 обучающихся 9 класса оставлены на повторное обучение.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95,6%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Оставлены на повторный курс обучения 11 человек (2-8 классы), 1 обучающаяся 9 класса оставлена на повторное обучение.</a:t>
                      </a: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98,8%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Оставлены на повторный</a:t>
                      </a:r>
                      <a:r>
                        <a:rPr kumimoji="0" lang="ru-RU" sz="14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курс обучения 3 человека (8 и 9 классы).</a:t>
                      </a:r>
                      <a:endParaRPr kumimoji="0"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99,3%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Переведены условно 2 человека (2 и 3 классы)</a:t>
                      </a:r>
                      <a:endParaRPr kumimoji="0" lang="ru-RU" sz="1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Качество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обученности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40,2%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18" marR="673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43,9%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  <a:defRPr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18" marR="673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44,3%</a:t>
                      </a: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45,1%</a:t>
                      </a: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47,7%</a:t>
                      </a: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19600" algn="l"/>
                        </a:tabLs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49,5%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7318" marR="67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404664"/>
          <a:ext cx="8640960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0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03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Социализация</a:t>
                      </a:r>
                      <a:r>
                        <a:rPr lang="ru-RU" sz="2000" b="1" i="1" baseline="0" dirty="0">
                          <a:solidFill>
                            <a:srgbClr val="002060"/>
                          </a:solidFill>
                          <a:effectLst/>
                        </a:rPr>
                        <a:t>  выпускников</a:t>
                      </a:r>
                      <a:endParaRPr lang="ru-RU" sz="2000" b="1" i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38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Результаты участия школьников</a:t>
                      </a:r>
                      <a:r>
                        <a:rPr lang="ru-RU" sz="2000" b="1" i="1" baseline="0" dirty="0">
                          <a:solidFill>
                            <a:srgbClr val="002060"/>
                          </a:solidFill>
                          <a:effectLst/>
                        </a:rPr>
                        <a:t> в олимпиадах, конкурсах, конференциях</a:t>
                      </a:r>
                      <a:endParaRPr lang="ru-RU" sz="2000" b="1" i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39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Анализ</a:t>
                      </a:r>
                      <a:r>
                        <a:rPr lang="ru-RU" sz="2000" b="1" i="1" baseline="0" dirty="0">
                          <a:solidFill>
                            <a:srgbClr val="002060"/>
                          </a:solidFill>
                          <a:effectLst/>
                        </a:rPr>
                        <a:t> воспитательной работы</a:t>
                      </a:r>
                      <a:endParaRPr lang="ru-RU" sz="2000" b="1" i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43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Детская организация «Радуга» (1 – 4 классы)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79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ДЮО «Поколение </a:t>
                      </a:r>
                      <a:r>
                        <a:rPr lang="en-US" sz="2000" b="1" i="1" dirty="0">
                          <a:solidFill>
                            <a:srgbClr val="002060"/>
                          </a:solidFill>
                          <a:effectLst/>
                        </a:rPr>
                        <a:t>NEXT</a:t>
                      </a: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» - орган ученического самоуправления (5 – 9 классы)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82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02060"/>
                          </a:solidFill>
                          <a:effectLst/>
                        </a:rPr>
                        <a:t>Организация  питания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rgbClr val="FF0000"/>
                          </a:solidFill>
                        </a:rPr>
                        <a:t>85 сл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8313" y="1125538"/>
          <a:ext cx="8229600" cy="5040559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7410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Аттестовано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Отличников (из них круглых)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Хорошистов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отличников и хорошистов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кач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успев., 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успев. уч-ся (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перев)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общей успев.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7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 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(5)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50,9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7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5(5)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7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3(3)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62,7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(5)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7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5(4)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42,7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3(3)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7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кл.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2(2)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42,8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7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18,5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7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293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28(27)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18135" algn="l"/>
                          <a:tab pos="410210" algn="ctr"/>
                        </a:tabLs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117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145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49,5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 </a:t>
                      </a:r>
                      <a:endParaRPr lang="ru-RU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99,3 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Успеваемость учащихся по школе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за </a:t>
            </a:r>
            <a:r>
              <a:rPr lang="ru-RU" sz="2000" dirty="0" smtClean="0">
                <a:solidFill>
                  <a:schemeClr val="tx1"/>
                </a:solidFill>
              </a:rPr>
              <a:t>2015 </a:t>
            </a:r>
            <a:r>
              <a:rPr lang="ru-RU" sz="2000" dirty="0">
                <a:solidFill>
                  <a:schemeClr val="tx1"/>
                </a:solidFill>
              </a:rPr>
              <a:t>– </a:t>
            </a:r>
            <a:r>
              <a:rPr lang="ru-RU" sz="2000" dirty="0" smtClean="0">
                <a:solidFill>
                  <a:schemeClr val="tx1"/>
                </a:solidFill>
              </a:rPr>
              <a:t>2016 </a:t>
            </a:r>
            <a:r>
              <a:rPr lang="ru-RU" sz="2000" dirty="0">
                <a:solidFill>
                  <a:schemeClr val="tx1"/>
                </a:solidFill>
              </a:rPr>
              <a:t>учебный </a:t>
            </a:r>
            <a:r>
              <a:rPr lang="ru-RU" sz="2000" dirty="0" smtClean="0">
                <a:solidFill>
                  <a:schemeClr val="tx1"/>
                </a:solidFill>
              </a:rPr>
              <a:t>год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288" y="1052513"/>
          <a:ext cx="8353175" cy="5093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4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109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93280"/>
              </a:tblGrid>
              <a:tr h="415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2010-2011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2011-2012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2012-2013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2013-2014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1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учащихся на конец учебного года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317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(без 1-х </a:t>
                      </a:r>
                      <a:r>
                        <a:rPr kumimoji="0" lang="ru-RU" sz="1600" b="1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6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256)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(без 1-х </a:t>
                      </a:r>
                      <a:r>
                        <a:rPr kumimoji="0" lang="ru-RU" sz="1600" b="1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 289)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(без 1-х </a:t>
                      </a:r>
                      <a:r>
                        <a:rPr kumimoji="0" lang="ru-RU" sz="1600" b="1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6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271</a:t>
                      </a: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(без 1-х </a:t>
                      </a:r>
                      <a:r>
                        <a:rPr kumimoji="0" lang="ru-RU" sz="1600" b="1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</a:t>
                      </a: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6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257)</a:t>
                      </a: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329 (без 1-х</a:t>
                      </a:r>
                      <a:r>
                        <a:rPr kumimoji="0" lang="ru-RU" sz="16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классов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279)</a:t>
                      </a: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341 (без 1-х классов 293)</a:t>
                      </a: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323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1-4 классы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14,7 %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(14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(16 чел)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(17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(17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(15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6,7 %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(13</a:t>
                      </a:r>
                      <a:r>
                        <a:rPr kumimoji="0" lang="ru-RU" sz="16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чел.)</a:t>
                      </a: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5-9 классы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7,4 %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(12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5,8 %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(9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(10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4%(6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(10 чел)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(15 чел.)</a:t>
                      </a: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(26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8,6 %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(25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9,9%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(27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8,9</a:t>
                      </a:r>
                      <a:r>
                        <a:rPr kumimoji="0" lang="ru-RU" sz="16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(23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8,9%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(25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9,5%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(28 чел.)</a:t>
                      </a: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593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Губернаторские стипендиаты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(18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7,3 %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(21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  <a:defRPr/>
                      </a:pP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  <a:defRPr/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7,4%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  <a:defRPr/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(20 чел.)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7,3%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(19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8,2%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(23 чел.)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9,2%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71600" algn="l"/>
                        </a:tabLs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(27 чел.)</a:t>
                      </a: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90087">
                <a:tc>
                  <a:txBody>
                    <a:bodyPr/>
                    <a:lstStyle/>
                    <a:p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Качество успеваемости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40,2 %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43,9 %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44,3 %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45,1 %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47,7 %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49,5%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Отличники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1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810125"/>
          </a:xfrm>
        </p:spPr>
        <p:txBody>
          <a:bodyPr/>
          <a:lstStyle/>
          <a:p>
            <a:pPr eaLnBrk="1" fontAlgn="t" hangingPunct="1"/>
            <a:endParaRPr lang="ru-RU" b="1"/>
          </a:p>
          <a:p>
            <a:pPr eaLnBrk="1" fontAlgn="t" hangingPunct="1"/>
            <a:endParaRPr lang="ru-RU" b="1"/>
          </a:p>
          <a:p>
            <a:pPr eaLnBrk="1" fontAlgn="t" hangingPunct="1"/>
            <a:endParaRPr lang="ru-RU" b="1"/>
          </a:p>
          <a:p>
            <a:pPr eaLnBrk="1" fontAlgn="t" hangingPunct="1"/>
            <a:endParaRPr lang="ru-RU" b="1"/>
          </a:p>
          <a:p>
            <a:pPr eaLnBrk="1" fontAlgn="t" hangingPunct="1"/>
            <a:endParaRPr lang="ru-RU" b="1"/>
          </a:p>
          <a:p>
            <a:pPr eaLnBrk="1" fontAlgn="t" hangingPunct="1"/>
            <a:endParaRPr lang="ru-RU" b="1"/>
          </a:p>
          <a:p>
            <a:pPr eaLnBrk="1" fontAlgn="t" hangingPunct="1"/>
            <a:endParaRPr lang="ru-RU" b="1"/>
          </a:p>
          <a:p>
            <a:pPr eaLnBrk="1" fontAlgn="t" hangingPunct="1"/>
            <a:endParaRPr lang="ru-RU" b="1"/>
          </a:p>
          <a:p>
            <a:pPr eaLnBrk="1" fontAlgn="t" hangingPunct="1"/>
            <a:endParaRPr lang="ru-RU" b="1"/>
          </a:p>
          <a:p>
            <a:pPr eaLnBrk="1" fontAlgn="t" hangingPunct="1"/>
            <a:endParaRPr lang="ru-RU" b="1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eaLnBrk="1" fontAlgn="t" hangingPunct="1"/>
            <a:endParaRPr lang="ru-RU"/>
          </a:p>
          <a:p>
            <a:pPr algn="ctr">
              <a:buFont typeface="Wingdings 3" pitchFamily="18" charset="2"/>
              <a:buNone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tx1"/>
                </a:solidFill>
              </a:rPr>
              <a:t>Результаты  государственной  итоговой  аттестации выпускников основной школы за </a:t>
            </a:r>
            <a:r>
              <a:rPr lang="ru-RU" sz="2200" dirty="0" smtClean="0">
                <a:solidFill>
                  <a:schemeClr val="tx1"/>
                </a:solidFill>
              </a:rPr>
              <a:t>2015 </a:t>
            </a:r>
            <a:r>
              <a:rPr lang="ru-RU" sz="2200">
                <a:solidFill>
                  <a:schemeClr val="tx1"/>
                </a:solidFill>
              </a:rPr>
              <a:t>– </a:t>
            </a:r>
            <a:r>
              <a:rPr lang="ru-RU" sz="2200" smtClean="0">
                <a:solidFill>
                  <a:schemeClr val="tx1"/>
                </a:solidFill>
              </a:rPr>
              <a:t>2016 </a:t>
            </a:r>
            <a:r>
              <a:rPr lang="ru-RU" sz="2200" dirty="0">
                <a:solidFill>
                  <a:schemeClr val="tx1"/>
                </a:solidFill>
              </a:rPr>
              <a:t>учебный год: 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188" y="1268413"/>
          <a:ext cx="7921253" cy="3348433"/>
        </p:xfrm>
        <a:graphic>
          <a:graphicData uri="http://schemas.openxmlformats.org/drawingml/2006/table">
            <a:tbl>
              <a:tblPr/>
              <a:tblGrid>
                <a:gridCol w="15125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90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103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417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11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830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830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84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8304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2130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2130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665163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Ф.И.О.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учителя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уч-ся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Сда-вали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экза-мен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714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ОГЭ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качест-ва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выпол-нения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«5»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«4»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«3»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«2»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Гришина Т.Б.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44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92,6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Математика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Семенова Г.А.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41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92,6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Обществознание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Зайцева О.А.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75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Физика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Курочкина Е.В.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Информатикаи ИКТ 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Соковикова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Е.И.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91,6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Биология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Гелер Н.И.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0825" y="1557338"/>
          <a:ext cx="8641657" cy="3070147"/>
        </p:xfrm>
        <a:graphic>
          <a:graphicData uri="http://schemas.openxmlformats.org/drawingml/2006/table">
            <a:tbl>
              <a:tblPr/>
              <a:tblGrid>
                <a:gridCol w="19177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98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34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201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01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20148"/>
                <a:gridCol w="1120148"/>
              </a:tblGrid>
              <a:tr h="371475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latin typeface="Times New Roman"/>
                          <a:ea typeface="Times New Roman"/>
                        </a:rPr>
                        <a:t>Предмет</a:t>
                      </a:r>
                      <a:r>
                        <a:rPr lang="ru-RU" sz="1200" b="1" kern="120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latin typeface="Times New Roman"/>
                          <a:ea typeface="Times New Roman"/>
                        </a:rPr>
                        <a:t>2013-2014 учебный год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latin typeface="Times New Roman"/>
                          <a:ea typeface="Times New Roman"/>
                        </a:rPr>
                        <a:t>2014-2015 учебный год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2015-2016 учебный год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Качество, %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Выполнение, %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Качество, %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Выполнение, %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Качество, 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% 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Выполнение, 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% 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Русский язык</a:t>
                      </a:r>
                      <a:r>
                        <a:rPr lang="ru-RU" sz="1200" kern="120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55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61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44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92,6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Математика</a:t>
                      </a:r>
                      <a:r>
                        <a:rPr lang="ru-RU" sz="1200" kern="120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41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92,6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Информатика и ИКТ</a:t>
                      </a:r>
                      <a:r>
                        <a:rPr lang="ru-RU" sz="1200" kern="120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91,6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Обществознание</a:t>
                      </a:r>
                      <a:r>
                        <a:rPr lang="ru-RU" sz="1200" kern="120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33,3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241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Физика 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33,3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75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Биология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Сравнительный анализ  ГИА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1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97437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Анализируя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результаты ГИА 2016 г., представленные в таблице, можно сделать следующие выводы: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снизилось количество неудовлетворительных отметок у учащихся по русскому языку и отсутствуют неудовлетворительные отметки по физике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биологии;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наиболее востребованными среди предметов по выбору остаются обществознание,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физика, информатика;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необходимо усилить контроль преподавания предметов математика, обществознание,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информатика, биология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2016- 2017 учебном году.</a:t>
            </a:r>
          </a:p>
          <a:p>
            <a:pPr marL="0" indent="449263" algn="just">
              <a:buFont typeface="Wingdings 3" pitchFamily="18" charset="2"/>
              <a:buNone/>
            </a:pPr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449263"/>
            <a:endParaRPr lang="ru-RU" sz="2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 dirty="0"/>
              <a:t>Анализ результатов ГИА за </a:t>
            </a:r>
            <a:r>
              <a:rPr lang="ru-RU" sz="2400" dirty="0" smtClean="0"/>
              <a:t>2015 </a:t>
            </a:r>
            <a:r>
              <a:rPr lang="ru-RU" sz="2400" dirty="0"/>
              <a:t>– </a:t>
            </a:r>
            <a:r>
              <a:rPr lang="ru-RU" sz="2400" dirty="0" smtClean="0"/>
              <a:t>2016 </a:t>
            </a:r>
            <a:r>
              <a:rPr lang="ru-RU" sz="2400" dirty="0"/>
              <a:t>учебный год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Содержимое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530850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Анализ социализации выпускников школы.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3" pitchFamily="18" charset="2"/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/>
              <a:t>Выпускники школы в </a:t>
            </a:r>
            <a:r>
              <a:rPr lang="ru-RU" sz="2000" b="1" dirty="0" smtClean="0"/>
              <a:t>2015-2016 </a:t>
            </a:r>
            <a:r>
              <a:rPr lang="ru-RU" sz="2000" b="1" dirty="0"/>
              <a:t>учебном году - </a:t>
            </a:r>
            <a:r>
              <a:rPr lang="ru-RU" sz="2000" b="1" dirty="0" smtClean="0"/>
              <a:t>27 </a:t>
            </a:r>
            <a:r>
              <a:rPr lang="ru-RU" sz="2000" b="1" dirty="0"/>
              <a:t>человек:</a:t>
            </a:r>
          </a:p>
          <a:p>
            <a:pPr algn="ctr" eaLnBrk="1" hangingPunct="1"/>
            <a:r>
              <a:rPr lang="ru-RU" sz="2000" i="1" dirty="0"/>
              <a:t>поступили в 10 класс – </a:t>
            </a:r>
            <a:r>
              <a:rPr lang="ru-RU" sz="2000" i="1" dirty="0" smtClean="0"/>
              <a:t>4 </a:t>
            </a:r>
            <a:r>
              <a:rPr lang="ru-RU" sz="2000" i="1" dirty="0"/>
              <a:t>чел.</a:t>
            </a:r>
          </a:p>
          <a:p>
            <a:pPr algn="ctr" eaLnBrk="1" hangingPunct="1"/>
            <a:r>
              <a:rPr lang="ru-RU" sz="2000" i="1" dirty="0"/>
              <a:t>поступили в колледжи </a:t>
            </a:r>
            <a:r>
              <a:rPr lang="ru-RU" sz="2000" i="1" dirty="0" smtClean="0"/>
              <a:t>–23 </a:t>
            </a:r>
            <a:r>
              <a:rPr lang="ru-RU" sz="2000" i="1" dirty="0"/>
              <a:t>чел. </a:t>
            </a:r>
            <a:endParaRPr lang="ru-RU" sz="2000" i="1" dirty="0">
              <a:solidFill>
                <a:srgbClr val="FF0000"/>
              </a:solidFill>
            </a:endParaRP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На благоприятные результаты социализации выпускников влияет </a:t>
            </a:r>
            <a:r>
              <a:rPr lang="ru-RU" sz="1600" dirty="0" err="1"/>
              <a:t>профориентационная</a:t>
            </a:r>
            <a:r>
              <a:rPr lang="ru-RU" sz="1600" dirty="0"/>
              <a:t> работа. В течение года изучались запросы учащихся 8,9 классов на </a:t>
            </a:r>
            <a:r>
              <a:rPr lang="ru-RU" sz="1600" dirty="0" err="1"/>
              <a:t>профориентационные</a:t>
            </a:r>
            <a:r>
              <a:rPr lang="ru-RU" sz="1600" dirty="0"/>
              <a:t> услуги, проводились индивидуальные и групповые </a:t>
            </a:r>
            <a:r>
              <a:rPr lang="ru-RU" sz="1600" dirty="0" err="1"/>
              <a:t>профконсультации</a:t>
            </a:r>
            <a:r>
              <a:rPr lang="ru-RU" sz="1600" dirty="0"/>
              <a:t>, справочно-информационная работа, беседы.</a:t>
            </a:r>
          </a:p>
          <a:p>
            <a:pPr algn="just"/>
            <a:r>
              <a:rPr lang="ru-RU" sz="1600" dirty="0"/>
              <a:t>Согласно плану по профориентации были проведены экскурсии в учебные заведения города Белово; учащиеся посетили  ярмарки профессий, проводимые Центром занятости населения г. Белово, организованы встречи со студентами, бывшими выпускниками школы;  тематические родительские собрания и др.</a:t>
            </a:r>
          </a:p>
          <a:p>
            <a:pPr algn="just"/>
            <a:r>
              <a:rPr lang="ru-RU" sz="1600" dirty="0"/>
              <a:t>В новом </a:t>
            </a:r>
            <a:r>
              <a:rPr lang="ru-RU" sz="1600" dirty="0" smtClean="0"/>
              <a:t>2016 </a:t>
            </a:r>
            <a:r>
              <a:rPr lang="ru-RU" sz="1600" dirty="0"/>
              <a:t>– </a:t>
            </a:r>
            <a:r>
              <a:rPr lang="ru-RU" sz="1600" dirty="0" smtClean="0"/>
              <a:t>2017 </a:t>
            </a:r>
            <a:r>
              <a:rPr lang="ru-RU" sz="1600" dirty="0"/>
              <a:t>учебном году  работа по профориентации будет продолжена. </a:t>
            </a:r>
          </a:p>
          <a:p>
            <a:pPr algn="just" eaLnBrk="1" hangingPunct="1"/>
            <a:endParaRPr lang="ru-RU" sz="1600" dirty="0"/>
          </a:p>
          <a:p>
            <a:pPr eaLnBrk="1" hangingPunct="1"/>
            <a:endParaRPr lang="ru-RU" sz="1600" dirty="0"/>
          </a:p>
          <a:p>
            <a:pPr eaLnBrk="1" hangingPunct="1">
              <a:buFont typeface="Wingdings 3" pitchFamily="18" charset="2"/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r>
              <a:rPr lang="ru-RU" sz="2700" dirty="0"/>
              <a:t>Результаты участия в олимпиадах и конкурсах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200" dirty="0">
              <a:effectLst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1" y="620693"/>
          <a:ext cx="8784975" cy="472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59"/>
                <a:gridCol w="576064"/>
                <a:gridCol w="5256584"/>
                <a:gridCol w="1512168"/>
              </a:tblGrid>
              <a:tr h="360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Название олимпиады, конкурса, конференции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Пустогова Юлия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 конкурс рисунков «Кино глазами детей»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лауреат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Табакова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Варя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Всероссийская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метапредметная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ФГОС «Новые знания»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диплом 1 степени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7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Соболева Алина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Всероссийская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метапредметная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ФГОС «Новые знания»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диплом 2 степени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Корнодуб Вероника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Всероссийская метапредметная олимпиада по ФГОС «Новые знания»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диплом 2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7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Чиндяскина Диана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Всероссийская метапредметная олимпиада по ФГОС «Новые знания»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диплом 2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Савина Алина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Всероссийская метапредметная олимпиада по ФГОС «Новые знания»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диплом 3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Суворовская Валерия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Всероссийская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метапредметная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ФГОС «Новые знания»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диплом 3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56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Казакова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Анастасия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Всероссийская метапредметная олимпиада по ФГОС «Новые знания»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849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Язвенко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Марина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Всероссийская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метапредметная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ФГОС «Новые знания»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977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Иванова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Кира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Всероссийская метапредметная олимпиада по ФГОС «Новые знания»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39552" y="692702"/>
          <a:ext cx="7941566" cy="5668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5760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785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87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0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Название олимпиады, конкурса, конференции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1518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Порошин</a:t>
                      </a:r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Кирилл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Всероссийская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метапредметная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ФГОС «Новые знания»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1019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Бурминова Кира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4877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Гераськин Атрем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871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Горбачева Дарья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Казакова Анастасия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9889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Пустогов Никита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7871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Ридель Алина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3754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Скороходов Данил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1474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Башмакова Викторрия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2861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Бердинских Роман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60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он-лайн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математике «Олимпиада-Плюс»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Диплом победителя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2861">
                <a:tc rowSpan="3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Богомолова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Виктория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Всероссийская метапредметная олимпиада по ФГОС «Новые знания»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Диплом победителя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32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Братцель Роман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Похвальная грамота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61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Веселов Никита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Результаты участия в олимпиадах и  конкурсах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620686"/>
          <a:ext cx="7797552" cy="583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5760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193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8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Название олимпиады, конкурса, конференции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8675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Зайцева Елизавета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Похвальная грамота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8675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Зимина Алена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он-лайн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математике «Олимпиада-Плюс»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Диплом победителя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675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Исайкин Егор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он-лайн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математике «Олимпиада-Плюс»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49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Капустина Наташа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49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Каширина Анастасия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675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Колмогоров Максим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Городской конкурс проектных работ младших школьников «Маленькая дверь в большой мир»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Грамота лауреата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49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Корнева Валерия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6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Крещук Кира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Диплом победителя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26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Куслий Мария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49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Ложкин Вадим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Результаты участия в конкурсах и олимпиадах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052742"/>
          <a:ext cx="7859216" cy="5809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586408"/>
                <a:gridCol w="3898696"/>
                <a:gridCol w="1645920"/>
              </a:tblGrid>
              <a:tr h="467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Название олимпиады, конкурса, конференции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32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Михайлова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Елизавета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Всероссийская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метапредметная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ФГОС «Новые знания»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95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Мочалова Оксана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он-лайн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математике «Олимпиада-Плюс»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Похвальная грамота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32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Петенев Егор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он-лайн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математике «Олимпиада-Плюс»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Диплом победителя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32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Позыкаев Ярослав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он-лайн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математике «Олимпиада-Плюс»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Похвальная грамота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95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Попова Пероника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Городской конкурс проектных работ младших школьников «Маленькая дверь в большой мир»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Диплом победителя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95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Рузаева Анастасия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он-лайн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математике «Олимпиада-Плюс»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95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Ситников Антон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Похвальная грамота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95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Хохлова Эвелина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32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Хлопотина Алена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Диплом победителя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56207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Результаты участия в конкурсах и олимпиадах</a:t>
            </a:r>
            <a:endParaRPr lang="ru-RU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1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738687"/>
          </a:xfrm>
        </p:spPr>
        <p:txBody>
          <a:bodyPr/>
          <a:lstStyle/>
          <a:p>
            <a:pPr indent="449263" algn="just">
              <a:spcBef>
                <a:spcPct val="0"/>
              </a:spcBef>
              <a:buNone/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МБОУ  ООШ №23 города Белово осуществляет обучение и воспитание учащихся, развивает их способности с учетом  физиологических, психологических, интеллектуальных особенностей, образовательных потребностей, личностных склонностей. Это достигается путем создания благоприятных условий для общеобразовательного, умственного, нравственного и физического развития каждого ребенка. </a:t>
            </a:r>
          </a:p>
          <a:p>
            <a:pPr indent="449263" algn="just">
              <a:spcBef>
                <a:spcPct val="0"/>
              </a:spcBef>
            </a:pP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Представленный  публичный доклад о проделанной работе за 2015-2016 учебный год подготовлен рабочей группой в составе:  директора школы Семеновой Г.А., председателя управляющего совета – </a:t>
            </a:r>
            <a:r>
              <a:rPr lang="ru-RU" sz="1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Адигамова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Р.К., заместителя директора по УВР – Валовой Н.Л., заместителя директора по ВР – Кошкиной Л.В., заместителя директора по АХР </a:t>
            </a:r>
            <a:r>
              <a:rPr lang="ru-RU" sz="1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Костенковой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Е.В.  В работе принимали участие педагоги школы.</a:t>
            </a:r>
          </a:p>
          <a:p>
            <a:pPr indent="449263" algn="just"/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Настоящий публичный отчет предоставляет общественности информацию о деятельности МБОУ ООШ №23 города Белово, её потенциале, условиях функционирования, проблемах развития. В докладе представлены статистические данные, аналитические материалы и мониторинговые исследования.</a:t>
            </a:r>
          </a:p>
          <a:p>
            <a:pPr indent="449263" algn="just" eaLnBrk="1" hangingPunct="1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endParaRPr lang="ru-RU" sz="2000" dirty="0">
              <a:solidFill>
                <a:srgbClr val="002060"/>
              </a:solidFill>
              <a:latin typeface="Arial" pitchFamily="34" charset="0"/>
            </a:endParaRPr>
          </a:p>
          <a:p>
            <a:pPr indent="449263">
              <a:buFont typeface="Wingdings 3" pitchFamily="18" charset="2"/>
              <a:buNone/>
            </a:pP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600" i="1" dirty="0"/>
              <a:t>ВВЕДЕНИЕ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620713"/>
          <a:ext cx="7859216" cy="6078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432048"/>
                <a:gridCol w="4341088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Название олимпиады, конкурса, конференции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Шаверина Виктория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463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Шкарупа Данил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он-лайн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математике «Олимпиада-Плюс»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Диплом победителя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Швецова Екатерина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он-лайн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олимпиада по математике «Олимпиада-Плюс»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Диплом победителя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72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Делева Тамара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Похвальная грамота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Христов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Егор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Всероссийская метапредметная олимпиада по ФГОС «Новые знания»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Валов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Сергей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Всероссийская метапредметная олимпиада по ФГОС «Новые знания»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Призер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Диплом победителя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Беляев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Антон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Всероссийская метапредметная олимпиада по ФГОС «Новые знания»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Емельянов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Александр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Всероссийская метапредметная олимпиада по ФГОС «Новые знания»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Беляев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Алексей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Всероссийская метапредметная олимпиада по ФГОС «Новые знания»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Иванова Мария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Открытая Московская он-лайн олимпиада по математике «Олимпиада-Плюс»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Макарова Дарья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немецкому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Результаты участия в олимпиадах и  конкурсах </a:t>
            </a:r>
            <a:endParaRPr lang="ru-RU" sz="2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476250"/>
          <a:ext cx="7931224" cy="5948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586408"/>
                <a:gridCol w="41147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Название олимпиады, конкурса, конференции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Митракова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Злата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немецкому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Мокрушина Василиса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Областная НПК школьников, студентов, педагогических работников техникумов, колледжей, школ «Молодежь. Образование. Отечество» 14.03.2016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Диплом 3 степени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Стефашин Кирилл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немецкому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Травников Андрей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Городская научно-практическая конференция «Маленькая дверь в большой мир»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лауреат 3 место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Зарипова Елена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английскому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Инжуватова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Анастасия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Городской конкурс в честь 75-летия комсомольской организации города Белово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лауреат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английскому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лауреат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Ковалев Дмитрий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Кузьмина Юлия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Городская выставка декоративно-прикладного и технического творчества «Возьмёмся за руки, друзья!»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английскому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лауреат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Лютаева Елизавета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Результаты участия в олимпиадах и  конкурсах </a:t>
            </a:r>
            <a:endParaRPr lang="ru-RU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549275"/>
          <a:ext cx="7859216" cy="6212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586408"/>
                <a:gridCol w="4186728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Название олимпиады, конкурса, конференции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Меньщикова Антонина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английскому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Ожгибесов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Денис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7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Петенева Алина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английскому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Городская краеведческая конференция «Белово – Родина моя!»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Репин Василий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Синицина Карина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русский язык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Соляник Вероника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английскому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лауреат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Хотянович Виктор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Берникова Маргарита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конкурс-игра по математике «Золотой ключик»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литературе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конкурс-игра по математике «Клад Ацтеков»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Бочаров Степан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литературе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конкурс-игра по математике «Золотой ключик»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Волков Максим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конкурс-игра по математике «Клад Ацтеков»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конкурс-игра по математике «Золотой ключик»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Результаты участия в олимпиадах и  конкурсах </a:t>
            </a:r>
            <a:endParaRPr lang="ru-RU" sz="2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476250"/>
          <a:ext cx="8219255" cy="6501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838"/>
                <a:gridCol w="608730"/>
                <a:gridCol w="4700226"/>
                <a:gridCol w="1492461"/>
              </a:tblGrid>
              <a:tr h="4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Название олимпиады, конкурса, конференции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1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Иванова Татьяна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Костин Александр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Красиков Даниил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Ксенев Александр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7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Куслий Маргарита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7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ГТЗО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Губернаторский значок «Отличник физической подготовки Кузбасса»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Михайлова Маргарита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Пульмановский Максим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84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Рыжов Виталий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призер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Смаракова Валерия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4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Серебряков Алексей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2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Результаты участия в олимпиадах и  конкурсах </a:t>
            </a:r>
            <a:endParaRPr lang="ru-RU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404813"/>
          <a:ext cx="8129447" cy="6036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538"/>
                <a:gridCol w="554014"/>
                <a:gridCol w="4760139"/>
                <a:gridCol w="1486756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Название олимпиады, конкурса, конференции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Зыкова Ксения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Международный дистанционный блиц-турнир по музыке «Семь нот»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диплом 1 степени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Зырянова Диана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конкурс-игра по математике «Клад Ацтеков»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конкурс-игра по математике «Золотой ключик»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Катаева Елизавета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литературе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2222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Городская интеллектуальная игра «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Евроклуб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Ковальчук Лилия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Панова Карина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Симашин Константин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Барсуков Никита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Вольтермахерова Ксения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Региональный победитель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Воронова Ирина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Региональный победитель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Гаранин Николай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4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Результаты участия в олимпиадах и  конкурсах </a:t>
            </a:r>
            <a:endParaRPr lang="ru-RU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476250"/>
          <a:ext cx="7931224" cy="6010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586408"/>
                <a:gridCol w="4186728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Название олимпиады, конкурса, конференции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Евтухова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Александра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литературе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Казакова Александра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Кимлаева Дарья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Крых Анна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Иванченко Екатерина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Победитель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Арлашова Дарья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призер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Беляев Анатолий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Бранец Павел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Еремеева Ксения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Зарецкая Анна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лауреат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Зарипова Дарья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Результаты участия в олимпиадах и  конкурсах </a:t>
            </a:r>
            <a:endParaRPr lang="ru-RU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476250"/>
          <a:ext cx="7931224" cy="6163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586408"/>
                <a:gridCol w="4330744"/>
                <a:gridCol w="1645920"/>
              </a:tblGrid>
              <a:tr h="419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 участника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Название олимпиады, конкурса, конференции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Титов Никита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Трусова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Виолетта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Чудакова Яна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лауреат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Язвенко Сергей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Математический конкурс-игра «Кенгуру»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Ардашкина Анастасия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Голубкова Арина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Бурбеко Владислав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9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Иванченко Ангелина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литературе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Косинова Анастасия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литературе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Маликов Владислав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9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Панченко Вера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Русский медвежонок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русскому языку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Общероссийская предметная олимпиада по литературе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Результаты участия в олимпиадах и  конкурсах </a:t>
            </a:r>
            <a:endParaRPr lang="ru-RU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905500"/>
          </a:xfrm>
        </p:spPr>
        <p:txBody>
          <a:bodyPr/>
          <a:lstStyle/>
          <a:p>
            <a:pPr algn="just">
              <a:buFont typeface="Wingdings 3" pitchFamily="18" charset="2"/>
              <a:buNone/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Анализируя результаты участия школьников</a:t>
            </a:r>
            <a:b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 олимпиадах, конкурсах, конференциях в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2015-2016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учебном году можно сделать следующие выводы: </a:t>
            </a: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3" pitchFamily="18" charset="2"/>
              <a:buNone/>
              <a:defRPr/>
            </a:pP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3" pitchFamily="18" charset="2"/>
              <a:buNone/>
              <a:defRPr/>
            </a:pP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1) 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заинтересованности ребят  участием в конкурсах говорит повышающееся с каждым годом число учащихся – участников международных и всероссийских конкурсов: «Русский медвежонок», «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Олимпус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Кенгуру» и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т.д.</a:t>
            </a:r>
          </a:p>
          <a:p>
            <a:pPr algn="just">
              <a:buFont typeface="Wingdings 3" pitchFamily="18" charset="2"/>
              <a:buNone/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Участие в различных конкурсах, конференциях и олимпиадах предоставляет школьникам массу возможностей для их личностного роста и развития. Это и получение новых знаний, необходимых учащимся  для успехов в жизни, и для выбора профессии, и для подготовки к сдаче экзаменов, и для определения своих способностей и интересов, для приобретения самостоятельности мышления и действий.</a:t>
            </a:r>
          </a:p>
          <a:p>
            <a:pPr algn="just">
              <a:buFont typeface="Wingdings 3" pitchFamily="18" charset="2"/>
              <a:buNone/>
              <a:defRPr/>
            </a:pP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3" pitchFamily="18" charset="2"/>
              <a:buNone/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вышеперечисленные победители и призеры награждены памятными дипломами, грамотами, сувенирами.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268760"/>
            <a:ext cx="4248472" cy="3024336"/>
          </a:xfrm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Анализ 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воспитательной работы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2015-2016 учебный год</a:t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9" name="Picture 7" descr="E:\надо\SAM_078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>
          <a:xfrm>
            <a:off x="179388" y="1052513"/>
            <a:ext cx="4206875" cy="4206875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70609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/>
              <a:t>Анализ воспитательной работы</a:t>
            </a:r>
            <a:br>
              <a:rPr lang="ru-RU" sz="2400" dirty="0"/>
            </a:br>
            <a:r>
              <a:rPr lang="ru-RU" sz="2400" dirty="0"/>
              <a:t> за 2015 – 2016 учебный год</a:t>
            </a:r>
          </a:p>
        </p:txBody>
      </p:sp>
      <p:sp>
        <p:nvSpPr>
          <p:cNvPr id="53251" name="Содержимое 1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4954588"/>
          </a:xfrm>
        </p:spPr>
        <p:txBody>
          <a:bodyPr/>
          <a:lstStyle/>
          <a:p>
            <a:pPr algn="just">
              <a:buFont typeface="Wingdings 3" pitchFamily="18" charset="2"/>
              <a:buNone/>
            </a:pPr>
            <a:r>
              <a:rPr lang="ru-RU" sz="1600" dirty="0"/>
              <a:t>В прошедшем 2015-2016 учебном году цель воспитательной работы заключалась в развитии личности учащегося; формировании его интеллектуального, нравственного, коммуникативного, физического потенциалов;  овладение целостной системой знаний об окружающем мире, практическими умениями и навыками, самопознанием и  саморазвитием.</a:t>
            </a:r>
          </a:p>
          <a:p>
            <a:pPr algn="just">
              <a:buFont typeface="Wingdings 3" pitchFamily="18" charset="2"/>
              <a:buNone/>
            </a:pPr>
            <a:endParaRPr lang="ru-RU" sz="1600" dirty="0"/>
          </a:p>
          <a:p>
            <a:pPr algn="just">
              <a:buFont typeface="Wingdings 3" pitchFamily="18" charset="2"/>
              <a:buNone/>
            </a:pPr>
            <a:r>
              <a:rPr lang="ru-RU" sz="1600" b="1" dirty="0"/>
              <a:t>Задачи воспитательной работы в 2015 - 1216 учебном году включали в себя следующие пункты</a:t>
            </a:r>
            <a:r>
              <a:rPr lang="ru-RU" sz="1600" dirty="0"/>
              <a:t>: </a:t>
            </a:r>
          </a:p>
          <a:p>
            <a:pPr algn="just"/>
            <a:r>
              <a:rPr lang="ru-RU" sz="1600" dirty="0"/>
              <a:t>создать необходимые условия для проявления творческой индивидуальности и развитию познавательной активности  учащихся;</a:t>
            </a:r>
          </a:p>
          <a:p>
            <a:pPr algn="just"/>
            <a:r>
              <a:rPr lang="ru-RU" sz="1600" dirty="0"/>
              <a:t>способствовать самореализации, формированию нравственной позиции и основ культуры общения, норм поведения, необходимых учащимся для построения межличностных отношений со сверстниками,  в семье, общественных местах;</a:t>
            </a:r>
          </a:p>
          <a:p>
            <a:pPr algn="just"/>
            <a:r>
              <a:rPr lang="ru-RU" sz="1600" dirty="0"/>
              <a:t>сформировать у учащихся сознательное отношение к сохранению собственного здоровья;</a:t>
            </a:r>
          </a:p>
          <a:p>
            <a:pPr algn="just"/>
            <a:r>
              <a:rPr lang="ru-RU" sz="1600" dirty="0"/>
              <a:t>создать необходимые условия для воспитания у учащихся патриотизма; гражданской позиции, умения отстаивать свои интересы цивилизованным путем. </a:t>
            </a:r>
          </a:p>
          <a:p>
            <a:pPr>
              <a:buFont typeface="Wingdings 3" pitchFamily="18" charset="2"/>
              <a:buNone/>
            </a:pPr>
            <a:endParaRPr lang="ru-RU" sz="1600" dirty="0"/>
          </a:p>
          <a:p>
            <a:endParaRPr lang="ru-RU" sz="1600" dirty="0"/>
          </a:p>
          <a:p>
            <a:endParaRPr lang="ru-RU" sz="16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1600" i="1" dirty="0"/>
              <a:t>Муниципальное бюджетное общеобразовательное учреждение «Основная общеобразовательная школа №23 города Белово» </a:t>
            </a:r>
            <a:r>
              <a:rPr lang="ru-RU" sz="1600" dirty="0"/>
              <a:t>расположена по адресу: ул.Лесная, 1б, </a:t>
            </a:r>
            <a:r>
              <a:rPr lang="ru-RU" sz="1600" dirty="0" err="1"/>
              <a:t>пгт</a:t>
            </a:r>
            <a:r>
              <a:rPr lang="ru-RU" sz="1600" dirty="0"/>
              <a:t> </a:t>
            </a:r>
            <a:r>
              <a:rPr lang="ru-RU" sz="1600" dirty="0" err="1"/>
              <a:t>Грамотеино</a:t>
            </a:r>
            <a:r>
              <a:rPr lang="ru-RU" sz="1600" dirty="0"/>
              <a:t>, г.Белово,  Кемеровская область, 652614, Российская Федерация. </a:t>
            </a:r>
          </a:p>
          <a:p>
            <a:pPr algn="just"/>
            <a:r>
              <a:rPr lang="ru-RU" sz="1600" i="1" u="sng" dirty="0"/>
              <a:t>Год создания</a:t>
            </a:r>
            <a:r>
              <a:rPr lang="ru-RU" sz="1600" i="1" dirty="0"/>
              <a:t>:  </a:t>
            </a:r>
            <a:r>
              <a:rPr lang="ru-RU" sz="1600" dirty="0"/>
              <a:t>декабрь 1959 г.</a:t>
            </a:r>
          </a:p>
          <a:p>
            <a:pPr algn="just"/>
            <a:r>
              <a:rPr lang="ru-RU" sz="1600" dirty="0"/>
              <a:t>Работа в школе осуществляется в соответствии с действующим законодательством Российской Федерации, Кемеровской области. Деятельность школы регламентируется ее Уставом и локальными актами. Учредителем является Администрация Беловского городского округа, адрес Учредителя: улица Советская, 21, г. Белово, Кемеровская область.</a:t>
            </a:r>
          </a:p>
          <a:p>
            <a:pPr algn="just"/>
            <a:r>
              <a:rPr lang="ru-RU" sz="1600" dirty="0"/>
              <a:t>Директор школы – Семенова Галина Андреевна, тел. 8(38452)68577,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Е-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mousoh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23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belovo@yandex.ru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айт: 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edubel.ru/?site=0413&amp;uid=301247031250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FF0000"/>
              </a:solidFill>
            </a:endParaRPr>
          </a:p>
          <a:p>
            <a:pPr algn="just"/>
            <a:r>
              <a:rPr lang="ru-RU" sz="1600" dirty="0"/>
              <a:t>Школа имеет </a:t>
            </a:r>
            <a:r>
              <a:rPr lang="ru-RU" sz="1600" i="1" u="sng" dirty="0"/>
              <a:t>лицензию</a:t>
            </a:r>
            <a:r>
              <a:rPr lang="ru-RU" sz="1600" dirty="0"/>
              <a:t> на  осуществление образовательной деятельности по образовательным программам  серия А № 0002340  от 27 апреля   2012 года и  </a:t>
            </a:r>
            <a:r>
              <a:rPr lang="ru-RU" sz="1600" i="1" u="sng" dirty="0"/>
              <a:t>свидетельство о государственной аккредитации </a:t>
            </a:r>
            <a:r>
              <a:rPr lang="ru-RU" sz="1600" dirty="0"/>
              <a:t>№ 2798 от 16.01.2015г.</a:t>
            </a:r>
          </a:p>
          <a:p>
            <a:pPr algn="just">
              <a:buFont typeface="Wingdings 3" pitchFamily="18" charset="2"/>
              <a:buNone/>
            </a:pPr>
            <a:r>
              <a:rPr lang="ru-RU" sz="1600" dirty="0">
                <a:solidFill>
                  <a:srgbClr val="FF0000"/>
                </a:solidFill>
              </a:rPr>
              <a:t> </a:t>
            </a:r>
          </a:p>
          <a:p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4400" i="1" dirty="0"/>
              <a:t>Общая характеристика школы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Содержимое 1"/>
          <p:cNvSpPr>
            <a:spLocks noGrp="1"/>
          </p:cNvSpPr>
          <p:nvPr>
            <p:ph idx="1"/>
          </p:nvPr>
        </p:nvSpPr>
        <p:spPr>
          <a:xfrm>
            <a:off x="250825" y="188913"/>
            <a:ext cx="8569325" cy="5818187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endParaRPr lang="ru-RU" sz="1600" b="1" dirty="0"/>
          </a:p>
          <a:p>
            <a:pPr algn="ctr">
              <a:buFont typeface="Wingdings 3" pitchFamily="18" charset="2"/>
              <a:buNone/>
            </a:pPr>
            <a:r>
              <a:rPr lang="ru-RU" sz="1600" b="1" dirty="0"/>
              <a:t>Основными направлениями воспитательной работы являются</a:t>
            </a:r>
            <a:r>
              <a:rPr lang="ru-RU" sz="1600" dirty="0"/>
              <a:t>: </a:t>
            </a:r>
          </a:p>
          <a:p>
            <a:r>
              <a:rPr lang="ru-RU" sz="1600" dirty="0"/>
              <a:t>гражданско-патриотическое;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духовно- нравственное;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 воспитание здорового образа жизни</a:t>
            </a:r>
            <a:r>
              <a:rPr lang="ru-RU" sz="2800" dirty="0"/>
              <a:t>.</a:t>
            </a:r>
          </a:p>
          <a:p>
            <a:pPr algn="ctr">
              <a:buFont typeface="Wingdings 3" pitchFamily="18" charset="2"/>
              <a:buNone/>
            </a:pPr>
            <a:r>
              <a:rPr lang="ru-RU" sz="1600" b="1" dirty="0"/>
              <a:t>Воспитание осуществляется  с помощью: </a:t>
            </a:r>
          </a:p>
          <a:p>
            <a:r>
              <a:rPr lang="ru-RU" sz="1600" dirty="0"/>
              <a:t>уроков общеобразовательного цикла; </a:t>
            </a:r>
          </a:p>
          <a:p>
            <a:r>
              <a:rPr lang="ru-RU" sz="1600" dirty="0"/>
              <a:t>внеклассной деятельности; </a:t>
            </a:r>
          </a:p>
          <a:p>
            <a:r>
              <a:rPr lang="ru-RU" sz="1600" dirty="0"/>
              <a:t>внешкольной деятельности;</a:t>
            </a:r>
          </a:p>
          <a:p>
            <a:pPr algn="ctr">
              <a:buFont typeface="Wingdings 3" pitchFamily="18" charset="2"/>
              <a:buNone/>
            </a:pPr>
            <a:r>
              <a:rPr lang="ru-RU" sz="1600" b="1" dirty="0"/>
              <a:t>Воспитательная деятельность включает в себя:</a:t>
            </a:r>
          </a:p>
          <a:p>
            <a:r>
              <a:rPr lang="ru-RU" sz="1600" dirty="0"/>
              <a:t> общешкольные праздники  и мероприятия; </a:t>
            </a:r>
          </a:p>
          <a:p>
            <a:r>
              <a:rPr lang="ru-RU" sz="1600" dirty="0"/>
              <a:t>деятельность ученического самоуправления; </a:t>
            </a:r>
          </a:p>
          <a:p>
            <a:r>
              <a:rPr lang="ru-RU" sz="1600" dirty="0"/>
              <a:t>посещение детьми учреждений дополнительного образования; </a:t>
            </a:r>
          </a:p>
          <a:p>
            <a:r>
              <a:rPr lang="ru-RU" sz="1600" dirty="0"/>
              <a:t>создание безопасных условий жизнедеятельности учащихся; </a:t>
            </a:r>
          </a:p>
          <a:p>
            <a:r>
              <a:rPr lang="ru-RU" sz="1600" dirty="0"/>
              <a:t>социальную работу с учащимися; </a:t>
            </a:r>
          </a:p>
          <a:p>
            <a:r>
              <a:rPr lang="ru-RU" sz="1600" dirty="0"/>
              <a:t>физкультурно-оздоровительную работу и др.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7663" y="-287338"/>
            <a:ext cx="8229600" cy="4373078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9525" y="1060450"/>
            <a:ext cx="8639983" cy="280076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Lucida Sans Unicode"/>
              </a:rPr>
              <a:t>Важное место в воспитательной системе школы занимают общешкольные мероприятия. Некоторые из них носят традиционный характер и являются эффективным воспитательным средством. Эти мероприятия способствует развитию личности детей, их познавательных и творческих возможностей: «День знаний», «День учителя», «День Матери», «Перевыборы» в актив детской организации,  «День пожилого человека», , «Новогодний карнавал», конкурсы рисунков, плакатов и школьных уголков, конкурсы стихов и детского творчества «Горжусь городом Белово», «Последний звонок»; акции: «Поздравительная открытка», «Неделя добра», «Скажи, нет!», «Здоровый образ жизни», «Спорт против наркотиков», «День инвалида», постоянно оформляются  выставки к юбилейным датам.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653" y="4083379"/>
            <a:ext cx="8050525" cy="135421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just"/>
            <a:r>
              <a:rPr lang="ru-RU" sz="1600" b="1" dirty="0">
                <a:latin typeface="Lucida Sans Unicode"/>
              </a:rPr>
              <a:t>В школе на протяжении пяти лет действуют кружки и студии: «Вокальная студия», «</a:t>
            </a:r>
            <a:r>
              <a:rPr lang="ru-RU" sz="1600" b="1" dirty="0" err="1">
                <a:latin typeface="Lucida Sans Unicode"/>
              </a:rPr>
              <a:t>Изонить</a:t>
            </a:r>
            <a:r>
              <a:rPr lang="ru-RU" sz="1600" b="1" dirty="0">
                <a:latin typeface="Lucida Sans Unicode"/>
              </a:rPr>
              <a:t>», «Детский фитнес», «Праздники, традиции и ремесла народов России», вокально-инструментальный ансамбль «</a:t>
            </a:r>
            <a:r>
              <a:rPr lang="ru-RU" sz="1600" b="1" dirty="0" err="1">
                <a:latin typeface="Lucida Sans Unicode"/>
              </a:rPr>
              <a:t>Скоморошка</a:t>
            </a:r>
            <a:r>
              <a:rPr lang="ru-RU" sz="1600" b="1" dirty="0">
                <a:latin typeface="Arial"/>
              </a:rPr>
              <a:t>», компьютерный клуб «Логика», в которых занимаются 170 учащихся.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61674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Содержимое 1"/>
          <p:cNvSpPr>
            <a:spLocks noGrp="1"/>
          </p:cNvSpPr>
          <p:nvPr>
            <p:ph idx="1"/>
          </p:nvPr>
        </p:nvSpPr>
        <p:spPr>
          <a:xfrm>
            <a:off x="179388" y="333375"/>
            <a:ext cx="8785225" cy="5673725"/>
          </a:xfrm>
        </p:spPr>
        <p:txBody>
          <a:bodyPr/>
          <a:lstStyle/>
          <a:p>
            <a:pPr algn="just"/>
            <a:r>
              <a:rPr lang="ru-RU" sz="1600" dirty="0"/>
              <a:t>В 2015-2016 учебном году проводилось тактическое учения по эвакуации. </a:t>
            </a:r>
          </a:p>
          <a:p>
            <a:pPr algn="just"/>
            <a:r>
              <a:rPr lang="ru-RU" sz="1600" dirty="0"/>
              <a:t>Традиционно в первой четверти проходил тематический месячник по ПДД «Внимание дети», в результате которого во всех классных коллективах начальной школы были составлены маршрутные листы «Безопасный путь от школы до дома», проведены экскурсии с детьми к опасным переходам на близлежащих улицах. Обновлен  состав отряда «ЮИД». Под руководством заместителя директора по ВР Кошкиной Л.В. активистами отряда созданы буклеты для учащихся, родителей и водителей по правилам безопасного поведения на дорогах.  Прошли беседы по ПДД и пожарной безопасности на классных часах с учащимися и родителями на родительских собраниях. </a:t>
            </a:r>
          </a:p>
          <a:p>
            <a:pPr algn="just"/>
            <a:r>
              <a:rPr lang="ru-RU" sz="1600" dirty="0"/>
              <a:t>Особое внимание уделяется здоровому образу жизни учащихся, проводятся соревнования, конкурсы, эстафеты. Ежегодно  учащиеся нашей школы принимают участие в осеннем легкоатлетическом кроссе города Белово. </a:t>
            </a:r>
          </a:p>
          <a:p>
            <a:pPr algn="just"/>
            <a:r>
              <a:rPr lang="ru-RU" sz="1600" dirty="0"/>
              <a:t>Проведены ряд мероприятий по предупреждению наркомании для учащихся и родителей: интернет – уроки в 6-9 классах, акция «Родительский урок», классные часы: «Вредные привычки», «Наше здоровье в наших руках», конкурсы плакатов и рисунков «Мир  без наркотиков», спортивные мероприятия под лозунгом «Спорт вместо наркотиков»;  разработан план физкультурно-оздоровительной деятельности школы  на учебный год.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Содержимое 1"/>
          <p:cNvSpPr>
            <a:spLocks noGrp="1"/>
          </p:cNvSpPr>
          <p:nvPr>
            <p:ph idx="1"/>
          </p:nvPr>
        </p:nvSpPr>
        <p:spPr>
          <a:xfrm>
            <a:off x="179388" y="188913"/>
            <a:ext cx="8785225" cy="5818187"/>
          </a:xfrm>
        </p:spPr>
        <p:txBody>
          <a:bodyPr/>
          <a:lstStyle/>
          <a:p>
            <a:pPr algn="just"/>
            <a:r>
              <a:rPr lang="ru-RU" sz="1600" dirty="0"/>
              <a:t>В школе работают органы ученического самоуправления, учащиеся участвуют в управлении  и жизнедеятельности  нашего учебного заведения.	</a:t>
            </a:r>
          </a:p>
          <a:p>
            <a:pPr algn="just"/>
            <a:r>
              <a:rPr lang="ru-RU" sz="1600" dirty="0"/>
              <a:t>Цель деятельности детского юношеского объединения «Поколение </a:t>
            </a:r>
            <a:r>
              <a:rPr lang="en-US" sz="1600" dirty="0"/>
              <a:t>NEXT</a:t>
            </a:r>
            <a:r>
              <a:rPr lang="ru-RU" sz="1600" dirty="0"/>
              <a:t>»: формирование способностей   к самоорганизации, саморазвитию в интересах учащихся, школы и общества.</a:t>
            </a:r>
          </a:p>
          <a:p>
            <a:pPr algn="ctr">
              <a:buFont typeface="Wingdings 3" pitchFamily="18" charset="2"/>
              <a:buNone/>
            </a:pPr>
            <a:r>
              <a:rPr lang="ru-RU" sz="1600" b="1" dirty="0"/>
              <a:t>Задачи  школьного самоуправления:</a:t>
            </a:r>
          </a:p>
          <a:p>
            <a:pPr algn="just"/>
            <a:r>
              <a:rPr lang="ru-RU" sz="1600" dirty="0"/>
              <a:t>становление воспитательной системы через формирование единого общешкольного коллектива;</a:t>
            </a:r>
          </a:p>
          <a:p>
            <a:pPr algn="just"/>
            <a:r>
              <a:rPr lang="ru-RU" sz="1600" dirty="0"/>
              <a:t>приобщение личности к общечеловеческим ценностям, усвоение личностью социальных норм через участие в общественной жизни школы;</a:t>
            </a:r>
          </a:p>
          <a:p>
            <a:pPr algn="just"/>
            <a:r>
              <a:rPr lang="ru-RU" sz="1600" dirty="0"/>
              <a:t>создание условий для самовыражения, самоутверждения и реализации каждой личности через представление широкого выбора направлений и видов деятельности;</a:t>
            </a:r>
          </a:p>
          <a:p>
            <a:pPr algn="just"/>
            <a:r>
              <a:rPr lang="ru-RU" sz="1600" dirty="0"/>
              <a:t>развитие творчества, инициативы, формирование активной преобразующей гражданской позиции школьников;</a:t>
            </a:r>
          </a:p>
          <a:p>
            <a:pPr algn="just"/>
            <a:r>
              <a:rPr lang="ru-RU" sz="1600" dirty="0"/>
              <a:t>создание условий для развития отношений, заботы друг о друге, о школе, о младших, взаимоуважение детей и взрослых.</a:t>
            </a:r>
          </a:p>
          <a:p>
            <a:pPr algn="just"/>
            <a:endParaRPr lang="ru-RU" sz="1600" dirty="0"/>
          </a:p>
          <a:p>
            <a:pPr algn="just">
              <a:buFont typeface="Wingdings 3" pitchFamily="18" charset="2"/>
              <a:buNone/>
            </a:pPr>
            <a:r>
              <a:rPr lang="ru-RU" sz="1600" dirty="0"/>
              <a:t>Основными направлениями деятельности детской организации являются: наука и образование, досуг и общение, забота и труд, спорт и здоровье, пресс – центр.</a:t>
            </a:r>
          </a:p>
          <a:p>
            <a:pPr algn="just">
              <a:buFont typeface="Wingdings 3" pitchFamily="18" charset="2"/>
              <a:buNone/>
            </a:pPr>
            <a:r>
              <a:rPr lang="ru-RU" sz="1600" dirty="0"/>
              <a:t>В детскую организацию входят все учащиеся  5- 9 классов. </a:t>
            </a: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Флаг ДЮО 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95400"/>
            <a:ext cx="3759200" cy="4725988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en-US" sz="1800" b="1"/>
              <a:t>СИМВОЛИКА ФЛАГА</a:t>
            </a:r>
            <a:endParaRPr lang="ru-RU" sz="1800" b="1"/>
          </a:p>
          <a:p>
            <a:pPr algn="ctr" eaLnBrk="1" hangingPunct="1">
              <a:buFont typeface="Wingdings 3" pitchFamily="18" charset="2"/>
              <a:buNone/>
            </a:pPr>
            <a:endParaRPr lang="ru-RU" sz="1800"/>
          </a:p>
          <a:p>
            <a:pPr eaLnBrk="1" hangingPunct="1">
              <a:buFont typeface="Wingdings 3" pitchFamily="18" charset="2"/>
              <a:buNone/>
            </a:pPr>
            <a:r>
              <a:rPr lang="en-US" sz="1800" b="1"/>
              <a:t>БЕЛОЕ ПОЛЕ </a:t>
            </a:r>
            <a:r>
              <a:rPr lang="en-US" sz="1800"/>
              <a:t>– СВЕТ, А СВЕТ – ЭТО БЛАГО, ЖИЗНЬ, ПОЛНОТА БЫТИЯ.</a:t>
            </a:r>
            <a:endParaRPr lang="ru-RU" sz="1800"/>
          </a:p>
          <a:p>
            <a:pPr eaLnBrk="1" hangingPunct="1">
              <a:buFont typeface="Wingdings 3" pitchFamily="18" charset="2"/>
              <a:buNone/>
            </a:pPr>
            <a:r>
              <a:rPr lang="en-US" sz="1800" b="1"/>
              <a:t>ЗЕЛЕНОЕ ПОЛЕ </a:t>
            </a:r>
            <a:r>
              <a:rPr lang="en-US" sz="1800"/>
              <a:t>– ЦВЕТ РАСТИТЕЛЬНОСТИ; ОТСЮДА ЕГО ЗНАЧЕНИЕ: МОЛОДОСТЬ, РАДОСТЬ,   НАДЕЖДА.</a:t>
            </a:r>
            <a:endParaRPr lang="ru-RU" sz="1800"/>
          </a:p>
          <a:p>
            <a:pPr eaLnBrk="1" hangingPunct="1">
              <a:buFont typeface="Wingdings 3" pitchFamily="18" charset="2"/>
              <a:buNone/>
            </a:pPr>
            <a:r>
              <a:rPr lang="en-US" sz="1800" b="1"/>
              <a:t>ФИГУРЫ  ТРЕХ  ЧЕЛОВЕЧКОВ </a:t>
            </a:r>
            <a:r>
              <a:rPr lang="en-US" sz="1800"/>
              <a:t>– НАША  ДРУЖБА  И   ГОТОВНОСТЬ ПОМОЧЬ   ТОВАРИЩУ   В ТРУДНУЮ   МИНУТУ. </a:t>
            </a:r>
            <a:endParaRPr lang="ru-RU" sz="1800"/>
          </a:p>
          <a:p>
            <a:pPr algn="just" eaLnBrk="1" hangingPunct="1">
              <a:buFontTx/>
              <a:buNone/>
            </a:pPr>
            <a:r>
              <a:rPr lang="ru-RU" sz="1800" b="1">
                <a:solidFill>
                  <a:srgbClr val="FFFFFF"/>
                </a:solidFill>
                <a:latin typeface="Arno Pro Light Display"/>
                <a:cs typeface="Times New Roman" pitchFamily="18" charset="0"/>
              </a:rPr>
              <a:t> ПОЛ </a:t>
            </a:r>
            <a:r>
              <a:rPr lang="ru-RU" sz="1800">
                <a:solidFill>
                  <a:srgbClr val="FFFFFF"/>
                </a:solidFill>
                <a:latin typeface="Arno Pro Light Display"/>
                <a:cs typeface="Times New Roman" pitchFamily="18" charset="0"/>
              </a:rPr>
              <a:t>– ЦВЕТ РАСТИ</a:t>
            </a:r>
            <a:r>
              <a:rPr lang="ru-RU" sz="2400" b="1">
                <a:solidFill>
                  <a:srgbClr val="FFFFFF"/>
                </a:solidFill>
                <a:latin typeface="Franklin Gothic Medium" pitchFamily="34" charset="0"/>
              </a:rPr>
              <a:t>СИМВОЛИКА ФЛАГА</a:t>
            </a:r>
          </a:p>
          <a:p>
            <a:pPr algn="just" eaLnBrk="1" hangingPunct="1">
              <a:buFontTx/>
              <a:buNone/>
            </a:pPr>
            <a:r>
              <a:rPr lang="ru-RU" sz="2400">
                <a:solidFill>
                  <a:srgbClr val="FFFFFF"/>
                </a:solidFill>
                <a:latin typeface="Franklin Gothic Medium" pitchFamily="34" charset="0"/>
                <a:cs typeface="Times New Roman" pitchFamily="18" charset="0"/>
              </a:rPr>
              <a:t> </a:t>
            </a:r>
            <a:endParaRPr lang="ru-RU" sz="2400">
              <a:solidFill>
                <a:srgbClr val="FFFFFF"/>
              </a:solidFill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240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1030" name="Picture 6" descr="C:\Documents and Settings\Света\Application Data\Microsoft\Media Catalog\Копия ФЛАГ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51363" y="1928813"/>
            <a:ext cx="3563937" cy="3000375"/>
          </a:xfrm>
        </p:spPr>
      </p:pic>
      <p:sp>
        <p:nvSpPr>
          <p:cNvPr id="1031" name="WordArt 7"/>
          <p:cNvSpPr>
            <a:spLocks noChangeArrowheads="1" noChangeShapeType="1" noTextEdit="1"/>
          </p:cNvSpPr>
          <p:nvPr/>
        </p:nvSpPr>
        <p:spPr bwMode="auto">
          <a:xfrm>
            <a:off x="3348038" y="381000"/>
            <a:ext cx="532765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«ПОКОЛЕНИЕ   </a:t>
            </a:r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NEXT»</a:t>
            </a:r>
            <a:endParaRPr lang="ru-RU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34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10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90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10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/>
      <p:bldP spid="10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Содержимое 1"/>
          <p:cNvSpPr>
            <a:spLocks noGrp="1"/>
          </p:cNvSpPr>
          <p:nvPr>
            <p:ph idx="1"/>
          </p:nvPr>
        </p:nvSpPr>
        <p:spPr>
          <a:xfrm>
            <a:off x="-1829962" y="1266676"/>
            <a:ext cx="8785225" cy="5040312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endParaRPr lang="ru-RU" sz="2400" b="1" dirty="0"/>
          </a:p>
          <a:p>
            <a:endParaRPr lang="ru-RU" sz="2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algn="ctr">
              <a:defRPr/>
            </a:pPr>
            <a:r>
              <a:rPr lang="ru-RU" sz="2400" dirty="0"/>
              <a:t>Результаты участия  учащихся школы  в муниципальных конкурсах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663" y="1493838"/>
            <a:ext cx="8028351" cy="434975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003232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93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/>
          </a:p>
          <a:p>
            <a:pPr algn="just" eaLnBrk="1" hangingPunct="1"/>
            <a:r>
              <a:rPr lang="ru-RU" dirty="0">
                <a:solidFill>
                  <a:srgbClr val="2DA2BF"/>
                </a:solidFill>
                <a:latin typeface="Lucida Sans Unicode" charset="0"/>
                <a:sym typeface="Wingdings 3" charset="0"/>
              </a:rPr>
              <a:t>}</a:t>
            </a:r>
            <a:r>
              <a:rPr lang="ru-RU" dirty="0">
                <a:latin typeface="Lucida Sans Unicode" charset="0"/>
              </a:rPr>
              <a:t>Воспитательная система реализуется через работу детских организаций: «Поколение NEХT» (5-9 </a:t>
            </a:r>
            <a:r>
              <a:rPr lang="ru-RU" dirty="0" err="1">
                <a:latin typeface="Lucida Sans Unicode" charset="0"/>
              </a:rPr>
              <a:t>кл</a:t>
            </a:r>
            <a:r>
              <a:rPr lang="ru-RU" dirty="0">
                <a:latin typeface="Lucida Sans Unicode" charset="0"/>
              </a:rPr>
              <a:t>.) и «Радуга» (1-4 </a:t>
            </a:r>
            <a:r>
              <a:rPr lang="ru-RU" dirty="0" err="1">
                <a:latin typeface="Lucida Sans Unicode" charset="0"/>
              </a:rPr>
              <a:t>кл</a:t>
            </a:r>
            <a:r>
              <a:rPr lang="ru-RU" dirty="0">
                <a:latin typeface="Lucida Sans Unicode" charset="0"/>
              </a:rPr>
              <a:t>.), по программам:  </a:t>
            </a:r>
          </a:p>
          <a:p>
            <a:pPr algn="just" eaLnBrk="1" hangingPunct="1"/>
            <a:r>
              <a:rPr lang="ru-RU" dirty="0">
                <a:solidFill>
                  <a:srgbClr val="2DA2BF"/>
                </a:solidFill>
                <a:latin typeface="Lucida Sans Unicode" charset="0"/>
                <a:sym typeface="Wingdings 3" charset="0"/>
              </a:rPr>
              <a:t>}</a:t>
            </a:r>
            <a:r>
              <a:rPr lang="ru-RU" dirty="0">
                <a:latin typeface="Lucida Sans Unicode" charset="0"/>
              </a:rPr>
              <a:t>«Программа воспитания и социализации учащихся на уровне основного общего образования»,  </a:t>
            </a:r>
          </a:p>
          <a:p>
            <a:pPr algn="just" eaLnBrk="1" hangingPunct="1"/>
            <a:r>
              <a:rPr lang="ru-RU" dirty="0">
                <a:solidFill>
                  <a:srgbClr val="2DA2BF"/>
                </a:solidFill>
                <a:latin typeface="Lucida Sans Unicode" charset="0"/>
                <a:sym typeface="Wingdings 3" charset="0"/>
              </a:rPr>
              <a:t>}</a:t>
            </a:r>
            <a:r>
              <a:rPr lang="ru-RU" dirty="0">
                <a:latin typeface="Lucida Sans Unicode" charset="0"/>
              </a:rPr>
              <a:t>«Духовно – нравственное воспитание».</a:t>
            </a:r>
          </a:p>
          <a:p>
            <a:pPr algn="just" eaLnBrk="1" hangingPunct="1"/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>
                <a:latin typeface="Lucida Sans Unicode" charset="0"/>
              </a:rPr>
              <a:t>Ключевые ценности программ, мероприятия:</a:t>
            </a:r>
          </a:p>
        </p:txBody>
      </p:sp>
      <p:sp>
        <p:nvSpPr>
          <p:cNvPr id="60419" name="Содержимое 1"/>
          <p:cNvSpPr>
            <a:spLocks noGrp="1"/>
          </p:cNvSpPr>
          <p:nvPr>
            <p:ph idx="1"/>
          </p:nvPr>
        </p:nvSpPr>
        <p:spPr>
          <a:xfrm>
            <a:off x="457200" y="1349973"/>
            <a:ext cx="8229600" cy="4657127"/>
          </a:xfrm>
        </p:spPr>
        <p:txBody>
          <a:bodyPr/>
          <a:lstStyle/>
          <a:p>
            <a:pPr algn="just" eaLnBrk="1" hangingPunct="1"/>
            <a:r>
              <a:rPr lang="ru-RU" sz="1800" dirty="0">
                <a:solidFill>
                  <a:srgbClr val="2DA2BF"/>
                </a:solidFill>
                <a:latin typeface="Lucida Sans Unicode" charset="0"/>
                <a:sym typeface="Wingdings 3" charset="0"/>
              </a:rPr>
              <a:t>}</a:t>
            </a:r>
            <a:r>
              <a:rPr lang="ru-RU" sz="1800" dirty="0">
                <a:latin typeface="Lucida Sans Unicode" charset="0"/>
              </a:rPr>
              <a:t>Воспитание гражданственности, патриотизма, уважения к правам, свободам и обязанностям человека </a:t>
            </a:r>
          </a:p>
          <a:p>
            <a:pPr algn="just" eaLnBrk="1" hangingPunct="1"/>
            <a:endParaRPr lang="ru-RU" sz="1800" dirty="0"/>
          </a:p>
          <a:p>
            <a:pPr algn="just" eaLnBrk="1" hangingPunct="1">
              <a:buFont typeface="Wingdings 3" pitchFamily="18" charset="2"/>
              <a:buNone/>
            </a:pPr>
            <a:endParaRPr lang="ru-RU" sz="1800" dirty="0"/>
          </a:p>
          <a:p>
            <a:pPr algn="just" eaLnBrk="1" hangingPunct="1">
              <a:buFont typeface="Wingdings 3" pitchFamily="18" charset="2"/>
              <a:buNone/>
            </a:pPr>
            <a:endParaRPr lang="ru-RU" sz="1800" dirty="0"/>
          </a:p>
          <a:p>
            <a:pPr algn="just" eaLnBrk="1" hangingPunct="1">
              <a:buFont typeface="Wingdings 3" pitchFamily="18" charset="2"/>
              <a:buNone/>
            </a:pP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6111" y="2032951"/>
            <a:ext cx="3539948" cy="2639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1425" y="2101850"/>
            <a:ext cx="3353588" cy="2506227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Содержимое 1"/>
          <p:cNvSpPr>
            <a:spLocks noGrp="1"/>
          </p:cNvSpPr>
          <p:nvPr>
            <p:ph idx="1"/>
          </p:nvPr>
        </p:nvSpPr>
        <p:spPr>
          <a:xfrm>
            <a:off x="457200" y="5084763"/>
            <a:ext cx="8229600" cy="922337"/>
          </a:xfrm>
        </p:spPr>
        <p:txBody>
          <a:bodyPr/>
          <a:lstStyle/>
          <a:p>
            <a:pPr algn="ctr"/>
            <a:r>
              <a:rPr lang="ru-RU" dirty="0"/>
              <a:t>Оказание посильной помощи участникам ВОВ и ветеранам педагогического труда</a:t>
            </a:r>
          </a:p>
        </p:txBody>
      </p:sp>
      <p:pic>
        <p:nvPicPr>
          <p:cNvPr id="66564" name="Picture 2" descr="F:\фотографии школьные\100KM320\100_1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88913"/>
            <a:ext cx="66135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807524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/>
              <a:t>Традиционные мероприятия </a:t>
            </a:r>
            <a:br>
              <a:rPr lang="ru-RU" sz="2400" dirty="0"/>
            </a:br>
            <a:r>
              <a:rPr lang="ru-RU" sz="2400" dirty="0"/>
              <a:t>по патриотическому воспитанию школьников</a:t>
            </a:r>
          </a:p>
        </p:txBody>
      </p:sp>
      <p:sp>
        <p:nvSpPr>
          <p:cNvPr id="62467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Wingdings 3" pitchFamily="18" charset="2"/>
              <a:buAutoNum type="arabicPeriod"/>
            </a:pPr>
            <a:r>
              <a:rPr lang="ru-RU" sz="2400" dirty="0"/>
              <a:t>Фестиваль патриотической и военной  песни.</a:t>
            </a:r>
          </a:p>
          <a:p>
            <a:pPr marL="514350" indent="-514350" algn="just" eaLnBrk="1" hangingPunct="1">
              <a:buFont typeface="Wingdings 3" pitchFamily="18" charset="2"/>
              <a:buAutoNum type="arabicPeriod"/>
            </a:pPr>
            <a:r>
              <a:rPr lang="ru-RU" sz="2400" dirty="0"/>
              <a:t>Конкурсы рисунков, сочинений, газет, поздравительных открыток.</a:t>
            </a:r>
          </a:p>
          <a:p>
            <a:pPr marL="514350" indent="-514350" algn="just" eaLnBrk="1" hangingPunct="1">
              <a:buFont typeface="Wingdings 3" pitchFamily="18" charset="2"/>
              <a:buAutoNum type="arabicPeriod"/>
            </a:pPr>
            <a:r>
              <a:rPr lang="ru-RU" sz="2400" dirty="0"/>
              <a:t>Мероприятия (спортивные соревнования, концерты, торжественные линейки), посвященные праздникам: «День защитника Отечества», «День Победы», «День памяти и скорби», «День пожилого человека».</a:t>
            </a:r>
          </a:p>
          <a:p>
            <a:pPr marL="514350" indent="-514350" algn="just" eaLnBrk="1" hangingPunct="1">
              <a:buFont typeface="Wingdings 2" pitchFamily="18" charset="2"/>
              <a:buAutoNum type="arabicPeriod"/>
            </a:pPr>
            <a:r>
              <a:rPr lang="ru-RU" sz="2400" dirty="0"/>
              <a:t>Классные часы: «Пример жизненной стойкости», «На всей Земле ищу России имена».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E:\Новая лицензия\20120523_07480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84263" y="476250"/>
            <a:ext cx="3559175" cy="5832475"/>
          </a:xfrm>
          <a:ln>
            <a:prstDash val="solid"/>
          </a:ln>
        </p:spPr>
      </p:pic>
      <p:pic>
        <p:nvPicPr>
          <p:cNvPr id="20483" name="Picture 7" descr="F:\лицензия\свидетельство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476250"/>
            <a:ext cx="3671888" cy="5832475"/>
          </a:xfrm>
          <a:ln>
            <a:prstDash val="solid"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/>
              <a:t>Программа патриотического воспитания  реализуется через работу отрядов: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56322" name="Содержимое 1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256212"/>
          </a:xfrm>
        </p:spPr>
        <p:txBody>
          <a:bodyPr>
            <a:normAutofit/>
          </a:bodyPr>
          <a:lstStyle/>
          <a:p>
            <a:pPr marL="452437" indent="-342900" eaLnBrk="1" fontAlgn="auto" hangingPunct="1">
              <a:spcAft>
                <a:spcPts val="0"/>
              </a:spcAft>
              <a:buFont typeface="Wingdings 3" pitchFamily="18" charset="2"/>
              <a:buAutoNum type="arabicParenR"/>
              <a:defRPr/>
            </a:pPr>
            <a:r>
              <a:rPr lang="ru-RU" sz="1800" b="1" dirty="0"/>
              <a:t>«Тимуровец» (5-6кл.)</a:t>
            </a:r>
          </a:p>
          <a:p>
            <a:pPr marL="452437" indent="-342900" eaLnBrk="1" fontAlgn="auto" hangingPunct="1">
              <a:spcAft>
                <a:spcPts val="0"/>
              </a:spcAft>
              <a:buFont typeface="Wingdings 3" pitchFamily="18" charset="2"/>
              <a:buAutoNum type="arabicParenR"/>
              <a:defRPr/>
            </a:pPr>
            <a:r>
              <a:rPr lang="ru-RU" sz="1800" b="1" dirty="0"/>
              <a:t>Волонтерское движение  «Доброволец» (7-9кл.)</a:t>
            </a:r>
          </a:p>
          <a:p>
            <a:pPr marL="452437" indent="-342900" eaLnBrk="1" fontAlgn="auto" hangingPunct="1">
              <a:spcAft>
                <a:spcPts val="0"/>
              </a:spcAft>
              <a:buFont typeface="Wingdings 3" pitchFamily="18" charset="2"/>
              <a:buAutoNum type="arabicParenR"/>
              <a:defRPr/>
            </a:pPr>
            <a:r>
              <a:rPr lang="ru-RU" sz="1800" b="1" dirty="0"/>
              <a:t>ЮИД</a:t>
            </a:r>
          </a:p>
          <a:p>
            <a:pPr marL="452437" indent="-342900" algn="ctr" eaLnBrk="1" fontAlgn="auto" hangingPunct="1">
              <a:spcAft>
                <a:spcPts val="0"/>
              </a:spcAft>
              <a:buFont typeface="Wingdings 3" pitchFamily="18" charset="2"/>
              <a:buAutoNum type="arabicParenR" startAt="3"/>
              <a:defRPr/>
            </a:pPr>
            <a:endParaRPr lang="ru-RU" sz="1800" b="1" dirty="0"/>
          </a:p>
          <a:p>
            <a:pPr marL="452437" indent="-342900" algn="ctr" eaLnBrk="1" fontAlgn="auto" hangingPunct="1">
              <a:spcAft>
                <a:spcPts val="0"/>
              </a:spcAft>
              <a:buFont typeface="Wingdings 3" pitchFamily="18" charset="2"/>
              <a:buAutoNum type="arabicParenR" startAt="3"/>
              <a:defRPr/>
            </a:pPr>
            <a:endParaRPr lang="ru-RU" sz="1800" b="1" dirty="0"/>
          </a:p>
          <a:p>
            <a:pPr marL="274320" indent="-27432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1800" b="1" i="1" u="sng" dirty="0"/>
              <a:t>Формы и методы</a:t>
            </a:r>
            <a:r>
              <a:rPr lang="ru-RU" sz="1800" i="1" u="sng" dirty="0"/>
              <a:t>: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1800" dirty="0"/>
              <a:t>- систематическая помощь ветеранам ВОВ, вдовам участников ВОВ,  труженикам тыла;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1800" dirty="0"/>
              <a:t>- акции, операции, рейды по благоустройству и озеленению школы и улиц </a:t>
            </a:r>
            <a:r>
              <a:rPr lang="ru-RU" sz="1800" dirty="0" err="1"/>
              <a:t>пгт</a:t>
            </a:r>
            <a:r>
              <a:rPr lang="ru-RU" sz="1800" dirty="0"/>
              <a:t>. </a:t>
            </a:r>
            <a:r>
              <a:rPr lang="ru-RU" sz="1800" dirty="0" err="1"/>
              <a:t>Грамотеино</a:t>
            </a:r>
            <a:r>
              <a:rPr lang="ru-RU" sz="1800" dirty="0"/>
              <a:t>;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1800" dirty="0"/>
              <a:t>-классные часы, уроки мужества, беседы;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1800" dirty="0"/>
              <a:t>- слеты, стартовые линейки, парады;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1800" dirty="0"/>
              <a:t>- благотворительные концерты, творческие конкурсы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800" b="1" dirty="0"/>
              <a:t/>
            </a:r>
            <a:br>
              <a:rPr lang="ru-RU" sz="2800" b="1" dirty="0"/>
            </a:br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28625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/>
              <a:t>Месячник по патриотическому воспитанию</a:t>
            </a:r>
          </a:p>
        </p:txBody>
      </p:sp>
      <p:pic>
        <p:nvPicPr>
          <p:cNvPr id="64515" name="Picture 4" descr="F:\фотографии школьные\100KM320\100_1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052513"/>
            <a:ext cx="66135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 descr="F:\ФОТО КОБАДЕЕВА, 29 апреля\Новая папка\100_1399.JPG"/>
          <p:cNvPicPr>
            <a:picLocks noChangeAspect="1" noChangeArrowheads="1"/>
          </p:cNvPicPr>
          <p:nvPr/>
        </p:nvPicPr>
        <p:blipFill>
          <a:blip r:embed="rId3" cstate="print"/>
          <a:srcRect r="11430"/>
          <a:stretch>
            <a:fillRect/>
          </a:stretch>
        </p:blipFill>
        <p:spPr bwMode="auto">
          <a:xfrm>
            <a:off x="6508750" y="981075"/>
            <a:ext cx="26352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5139"/>
            <a:ext cx="7772400" cy="87563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Реализация программ: «Тимуровец», «</a:t>
            </a:r>
            <a:r>
              <a:rPr lang="ru-RU" dirty="0" err="1"/>
              <a:t>Добрововлец</a:t>
            </a:r>
            <a:r>
              <a:rPr lang="ru-RU" dirty="0"/>
              <a:t>»</a:t>
            </a:r>
          </a:p>
        </p:txBody>
      </p:sp>
      <p:sp>
        <p:nvSpPr>
          <p:cNvPr id="65539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65540" name="Прямоугольник 2"/>
          <p:cNvSpPr>
            <a:spLocks noChangeArrowheads="1"/>
          </p:cNvSpPr>
          <p:nvPr/>
        </p:nvSpPr>
        <p:spPr bwMode="auto">
          <a:xfrm>
            <a:off x="2163763" y="5949950"/>
            <a:ext cx="4424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Поздравления ветеранов ВОВ</a:t>
            </a:r>
          </a:p>
        </p:txBody>
      </p:sp>
      <p:pic>
        <p:nvPicPr>
          <p:cNvPr id="65541" name="Picture 3" descr="C:\Documents and Settings\1\Рабочий стол\фотографии школьные\100KM320\100_1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557338"/>
            <a:ext cx="58547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7772400" cy="431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День Победы</a:t>
            </a:r>
          </a:p>
        </p:txBody>
      </p:sp>
      <p:pic>
        <p:nvPicPr>
          <p:cNvPr id="67587" name="Picture 2" descr="C:\Documents and Settings\1\Рабочий стол\фотографии школьные\100KM320\100_1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268413"/>
            <a:ext cx="6461125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5" descr="F:\фотографии школьные\100KM320\100_1489.JPG"/>
          <p:cNvPicPr>
            <a:picLocks noChangeAspect="1" noChangeArrowheads="1"/>
          </p:cNvPicPr>
          <p:nvPr/>
        </p:nvPicPr>
        <p:blipFill>
          <a:blip r:embed="rId3" cstate="print"/>
          <a:srcRect l="45177"/>
          <a:stretch>
            <a:fillRect/>
          </a:stretch>
        </p:blipFill>
        <p:spPr bwMode="auto">
          <a:xfrm>
            <a:off x="7689850" y="0"/>
            <a:ext cx="145415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5576" y="404664"/>
            <a:ext cx="7772400" cy="86476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День памяти и скорби, 22 июня</a:t>
            </a:r>
          </a:p>
        </p:txBody>
      </p:sp>
      <p:pic>
        <p:nvPicPr>
          <p:cNvPr id="68611" name="Picture 6" descr="C:\Users\школа 23\Desktop\фото лагерь 2014г\IMG_20140621_104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196975"/>
            <a:ext cx="3062288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/>
              <a:t>отряд ЮИД</a:t>
            </a:r>
          </a:p>
        </p:txBody>
      </p:sp>
      <p:pic>
        <p:nvPicPr>
          <p:cNvPr id="69635" name="Picture 2" descr="C:\Documents and Settings\1\Рабочий стол\фотографии школьные\100KM320\100_1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857375"/>
            <a:ext cx="4357688" cy="3268663"/>
          </a:xfrm>
          <a:noFill/>
        </p:spPr>
      </p:pic>
      <p:pic>
        <p:nvPicPr>
          <p:cNvPr id="69636" name="Picture 3" descr="C:\Documents and Settings\1\Рабочий стол\фотографии школьные\100KM320\100_1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21075"/>
            <a:ext cx="4448175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4" descr="C:\Documents and Settings\1\Рабочий стол\фотографии школьные\100KM320\100_1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0575" y="142875"/>
            <a:ext cx="4543425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</a:rPr>
              <a:t>Совместная работа с инспектором ГИБДД, </a:t>
            </a:r>
            <a:r>
              <a:rPr lang="ru-RU" sz="2800" dirty="0" err="1">
                <a:solidFill>
                  <a:schemeClr val="tx1"/>
                </a:solidFill>
              </a:rPr>
              <a:t>Кабадеевым</a:t>
            </a:r>
            <a:r>
              <a:rPr lang="ru-RU" sz="2800" dirty="0">
                <a:solidFill>
                  <a:schemeClr val="tx1"/>
                </a:solidFill>
              </a:rPr>
              <a:t> Д.А</a:t>
            </a:r>
          </a:p>
        </p:txBody>
      </p:sp>
      <p:pic>
        <p:nvPicPr>
          <p:cNvPr id="70660" name="Picture 2" descr="F:\ФОТО КОБАДЕЕВА, 29 апреля\100_1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341438"/>
            <a:ext cx="66135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404664"/>
            <a:ext cx="8064896" cy="72547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Классные  и библиотечные часы</a:t>
            </a:r>
          </a:p>
        </p:txBody>
      </p:sp>
      <p:sp>
        <p:nvSpPr>
          <p:cNvPr id="71683" name="Содержимое 6"/>
          <p:cNvSpPr>
            <a:spLocks noGrp="1"/>
          </p:cNvSpPr>
          <p:nvPr>
            <p:ph idx="1"/>
          </p:nvPr>
        </p:nvSpPr>
        <p:spPr>
          <a:xfrm>
            <a:off x="457200" y="3429000"/>
            <a:ext cx="5400675" cy="2578100"/>
          </a:xfrm>
        </p:spPr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71684" name="Picture 7" descr="C:\Users\Samsung\Desktop\ФОТО 2012\ФОТО 2012 г. 2\столыпин\100_7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700213"/>
            <a:ext cx="54737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7" descr="F:\фотографии школьные\100KM320\100_1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268413"/>
            <a:ext cx="3786188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79208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/>
              <a:t>Патриотическое мероприятие «Зарница»</a:t>
            </a:r>
          </a:p>
        </p:txBody>
      </p:sp>
      <p:pic>
        <p:nvPicPr>
          <p:cNvPr id="72707" name="Picture 8" descr="F:\фотографии школьные\100KM320\100_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125538"/>
            <a:ext cx="38512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9" descr="F:\фотографии школьные\100KM320\100_1156.JPG"/>
          <p:cNvPicPr>
            <a:picLocks noChangeAspect="1" noChangeArrowheads="1"/>
          </p:cNvPicPr>
          <p:nvPr/>
        </p:nvPicPr>
        <p:blipFill>
          <a:blip r:embed="rId3" cstate="print"/>
          <a:srcRect t="9435" r="18506"/>
          <a:stretch>
            <a:fillRect/>
          </a:stretch>
        </p:blipFill>
        <p:spPr bwMode="auto">
          <a:xfrm>
            <a:off x="900113" y="3573463"/>
            <a:ext cx="371316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10" descr="F:\фотографии школьные\100KM320\100_11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16463" y="3995738"/>
            <a:ext cx="3816350" cy="2862262"/>
          </a:xfrm>
          <a:noFill/>
        </p:spPr>
      </p:pic>
      <p:pic>
        <p:nvPicPr>
          <p:cNvPr id="72710" name="Picture 11" descr="F:\фотографии школьные\100KM320\100_11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125538"/>
            <a:ext cx="424815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66005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/>
              <a:t>Сборка автомата</a:t>
            </a:r>
          </a:p>
        </p:txBody>
      </p:sp>
      <p:sp>
        <p:nvSpPr>
          <p:cNvPr id="7373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73732" name="Picture 5" descr="F:\фотографии школьные\100KM320\100_1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66135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6" descr="F:\фотографии школьные\100KM320\100_1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476250"/>
            <a:ext cx="21113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1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746750"/>
          </a:xfrm>
        </p:spPr>
        <p:txBody>
          <a:bodyPr/>
          <a:lstStyle/>
          <a:p>
            <a:pPr marL="0" indent="342900" algn="just" eaLnBrk="1" hangingPunct="1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МБОУ ООШ №23 города Белово расположена в  поселке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Грамотеино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Уровень материально-технического обеспечения школы высок и соответствует современным требованиям. </a:t>
            </a:r>
          </a:p>
          <a:p>
            <a:pPr marL="0" indent="342900" algn="just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Территория школы благоустроена, по периметру ограждена забором и составляет 13720 м</a:t>
            </a:r>
            <a:r>
              <a:rPr lang="ru-RU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Ежегодно проводятся мероприятия по озеленению территории школы.</a:t>
            </a:r>
          </a:p>
          <a:p>
            <a:pPr marL="0" indent="342900" algn="just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Окружающая школу социальная среда оценивается как благоприятная и позволяет наладить взаимодействие с образовательными и культурными учреждениями посёлка.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Дополнительному образованию учащихся способствует КЦ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Грамотеинский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 МОУ ДОД Детская школа искусств №12, МОУ ДОД Детская художественная школа №3, подростковый клуб «Юность».</a:t>
            </a:r>
          </a:p>
          <a:p>
            <a:pPr marL="0" indent="342900" algn="just">
              <a:buFont typeface="Wingdings 3" pitchFamily="18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МБОУ ООШ №23 активно сотрудничает  со спортивным комплексом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Грамотеинский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 учащиеся школы посещают секции по хоккею, футболу, фигурному катанию, плаванию, легкой атлетике и т.д. В школе обучается футбольная команда (5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класс). </a:t>
            </a:r>
          </a:p>
          <a:p>
            <a:pPr marL="0" indent="342900">
              <a:buFont typeface="Wingdings 3" pitchFamily="18" charset="2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</a:rPr>
              <a:t>Мероприятия посвященные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70-летию Победы</a:t>
            </a:r>
          </a:p>
        </p:txBody>
      </p:sp>
      <p:pic>
        <p:nvPicPr>
          <p:cNvPr id="74756" name="Picture 2" descr="F:\ФОТО КОБАДЕЕВА, 29 апреля\Новая папка\100_1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84313"/>
            <a:ext cx="623411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F:\фотографии школьные\100KM320\100_1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125538"/>
            <a:ext cx="6613525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День пожилого человека</a:t>
            </a:r>
          </a:p>
        </p:txBody>
      </p:sp>
      <p:pic>
        <p:nvPicPr>
          <p:cNvPr id="75781" name="Picture 2" descr="C:\Users\школа 23\Desktop\2014 год ВР\ФОТО 13-14\день пожилого человека\100_9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1125538"/>
            <a:ext cx="2179638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2852"/>
            <a:ext cx="8136904" cy="69386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/>
              <a:t>Благоустройство нашего поселка</a:t>
            </a:r>
          </a:p>
        </p:txBody>
      </p:sp>
      <p:pic>
        <p:nvPicPr>
          <p:cNvPr id="76803" name="Picture 4" descr="F:\фотографии школьные\100KM320\100_1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238" y="947738"/>
            <a:ext cx="66135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36815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Традиционные  школьные мероприятия</a:t>
            </a:r>
          </a:p>
        </p:txBody>
      </p:sp>
      <p:sp>
        <p:nvSpPr>
          <p:cNvPr id="77827" name="Заголовок 1"/>
          <p:cNvSpPr>
            <a:spLocks noGrp="1"/>
          </p:cNvSpPr>
          <p:nvPr>
            <p:ph type="subTitle" idx="1"/>
          </p:nvPr>
        </p:nvSpPr>
        <p:spPr>
          <a:xfrm>
            <a:off x="539750" y="1773238"/>
            <a:ext cx="7929563" cy="2868612"/>
          </a:xfrm>
        </p:spPr>
        <p:txBody>
          <a:bodyPr/>
          <a:lstStyle/>
          <a:p>
            <a:pPr marR="0" algn="l" eaLnBrk="1" hangingPunct="1"/>
            <a:r>
              <a:rPr lang="ru-RU" dirty="0"/>
              <a:t>-Выставки детского творчества</a:t>
            </a:r>
            <a:br>
              <a:rPr lang="ru-RU" dirty="0"/>
            </a:br>
            <a:r>
              <a:rPr lang="ru-RU" dirty="0"/>
              <a:t>-Международный женский день -8 марта</a:t>
            </a:r>
            <a:br>
              <a:rPr lang="ru-RU" dirty="0"/>
            </a:br>
            <a:r>
              <a:rPr lang="ru-RU" dirty="0"/>
              <a:t>-Тематические концерты</a:t>
            </a:r>
            <a:br>
              <a:rPr lang="ru-RU" dirty="0"/>
            </a:br>
            <a:r>
              <a:rPr lang="ru-RU" dirty="0"/>
              <a:t>-Защита проектов</a:t>
            </a:r>
            <a:br>
              <a:rPr lang="ru-RU" dirty="0"/>
            </a:br>
            <a:r>
              <a:rPr lang="ru-RU" dirty="0"/>
              <a:t>-Новогодние представления</a:t>
            </a:r>
            <a:br>
              <a:rPr lang="ru-RU" dirty="0"/>
            </a:br>
            <a:r>
              <a:rPr lang="ru-RU" dirty="0"/>
              <a:t>-Последний звонок</a:t>
            </a:r>
          </a:p>
          <a:p>
            <a:pPr marR="0" algn="l" eaLnBrk="1" hangingPunct="1"/>
            <a:r>
              <a:rPr lang="ru-RU" dirty="0"/>
              <a:t>-Фестиваль патриотической песни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«День знаний», </a:t>
            </a:r>
          </a:p>
        </p:txBody>
      </p:sp>
      <p:pic>
        <p:nvPicPr>
          <p:cNvPr id="78851" name="Picture 4" descr="E:\надо\SAM_07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341438"/>
            <a:ext cx="6461125" cy="4846637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Фестиваль патриотической песни</a:t>
            </a:r>
          </a:p>
        </p:txBody>
      </p:sp>
      <p:pic>
        <p:nvPicPr>
          <p:cNvPr id="79876" name="Picture 5" descr="F:\фотографии школьные\100KM320\100_1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125538"/>
            <a:ext cx="6613525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600" dirty="0"/>
              <a:t>Масленица </a:t>
            </a:r>
          </a:p>
        </p:txBody>
      </p:sp>
      <p:pic>
        <p:nvPicPr>
          <p:cNvPr id="80900" name="Picture 2" descr="F:\фотографии школьные\100KM320\100_1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844675"/>
            <a:ext cx="5608637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3" descr="F:\фотографии школьные\100KM320\100_1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981075"/>
            <a:ext cx="2900362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dirty="0"/>
              <a:t>Тематические концерты </a:t>
            </a:r>
            <a:br>
              <a:rPr lang="ru-RU" sz="3600" dirty="0"/>
            </a:br>
            <a:r>
              <a:rPr lang="ru-RU" sz="3600" dirty="0"/>
              <a:t>и выставки </a:t>
            </a:r>
          </a:p>
        </p:txBody>
      </p:sp>
      <p:pic>
        <p:nvPicPr>
          <p:cNvPr id="81924" name="Picture 2" descr="C:\Users\школа 23\Desktop\фото последние\101_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341438"/>
            <a:ext cx="66135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 descr="F:\фотографии школьные\100KM320\100_1274.JPG"/>
          <p:cNvPicPr>
            <a:picLocks noChangeAspect="1" noChangeArrowheads="1"/>
          </p:cNvPicPr>
          <p:nvPr/>
        </p:nvPicPr>
        <p:blipFill>
          <a:blip r:embed="rId3" cstate="print"/>
          <a:srcRect l="2721" r="11430"/>
          <a:stretch>
            <a:fillRect/>
          </a:stretch>
        </p:blipFill>
        <p:spPr bwMode="auto">
          <a:xfrm>
            <a:off x="7115175" y="0"/>
            <a:ext cx="2028825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800" dirty="0"/>
              <a:t>Тематические концерты 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82948" name="Picture 2" descr="F:\фотографии школьные\100KM320\100_1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196975"/>
            <a:ext cx="6613525" cy="496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</a:rPr>
              <a:t>Новогодние представлен</a:t>
            </a:r>
            <a:r>
              <a:rPr lang="ru-RU" sz="2800" dirty="0"/>
              <a:t>ия</a:t>
            </a:r>
          </a:p>
        </p:txBody>
      </p:sp>
      <p:pic>
        <p:nvPicPr>
          <p:cNvPr id="83972" name="Picture 2" descr="F:\фотографии школьные\100KM320\000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368425"/>
            <a:ext cx="6481762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3" descr="F:\фотографии школьные\100KM320\100_1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981075"/>
            <a:ext cx="2252663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1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602287"/>
          </a:xfrm>
        </p:spPr>
        <p:txBody>
          <a:bodyPr/>
          <a:lstStyle/>
          <a:p>
            <a:pPr algn="just">
              <a:buFont typeface="Wingdings 3" pitchFamily="18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Градообразующим предприятием микрорайона образовательного учреждения является ООО «Шахта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Грамотеинская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(генеральный директор В.Ю.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Адонин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Wingdings 3" pitchFamily="18" charset="2"/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Школа работает в режиме шестидневной недели со 2  по 9 классы,      1 классы обучаются в режиме пятидневной недели. Продолжительность урока в 1 классах – 35 минут (первое полугодие), 45 минут (второе полугодие),  во 2-9 классах  – 45 минут. Число смен – две. Средняя наполняемость классов  по школе – 22,7 чел.</a:t>
            </a:r>
          </a:p>
          <a:p>
            <a:pPr algn="just">
              <a:spcBef>
                <a:spcPct val="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соответствии с   Уставом  в школе действуют следующие формы получения образования: очная, индивидуальное обучение на дому.</a:t>
            </a:r>
          </a:p>
          <a:p>
            <a:pPr algn="just"/>
            <a:endParaRPr lang="ru-RU" b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</a:rPr>
              <a:t>Последний звонок</a:t>
            </a:r>
          </a:p>
        </p:txBody>
      </p:sp>
      <p:pic>
        <p:nvPicPr>
          <p:cNvPr id="84996" name="Picture 2" descr="F:\фотографии школьные\100KM320\100_1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196975"/>
            <a:ext cx="6613525" cy="496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ru-RU" sz="4000"/>
              <a:t>Мероприятия, направленные на  привитие у учащихся здорового образа жизни</a:t>
            </a:r>
          </a:p>
        </p:txBody>
      </p:sp>
      <p:pic>
        <p:nvPicPr>
          <p:cNvPr id="86020" name="Picture 5" descr="F:\фотографии школьные\100KM320\100_1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3573463"/>
            <a:ext cx="3379787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5138"/>
            <a:ext cx="8676456" cy="1431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Видео -  уроки </a:t>
            </a:r>
            <a:br>
              <a:rPr lang="ru-RU" dirty="0"/>
            </a:br>
            <a:r>
              <a:rPr lang="ru-RU" dirty="0"/>
              <a:t>«Это должен знать каждый»</a:t>
            </a:r>
          </a:p>
        </p:txBody>
      </p:sp>
      <p:sp>
        <p:nvSpPr>
          <p:cNvPr id="8704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87044" name="Picture 2" descr="C:\Users\Samsung\Desktop\ФОТО 2012\родительский урок\100_6969.JPG"/>
          <p:cNvPicPr>
            <a:picLocks noChangeAspect="1" noChangeArrowheads="1"/>
          </p:cNvPicPr>
          <p:nvPr/>
        </p:nvPicPr>
        <p:blipFill>
          <a:blip r:embed="rId2" cstate="print"/>
          <a:srcRect t="13063"/>
          <a:stretch>
            <a:fillRect/>
          </a:stretch>
        </p:blipFill>
        <p:spPr bwMode="auto">
          <a:xfrm>
            <a:off x="1331913" y="1844675"/>
            <a:ext cx="6357937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3"/>
            <a:ext cx="8206680" cy="115212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Спортивное мероприятие </a:t>
            </a:r>
            <a:br>
              <a:rPr lang="ru-RU" dirty="0"/>
            </a:br>
            <a:r>
              <a:rPr lang="ru-RU" dirty="0"/>
              <a:t> «Мы против наркотиков»</a:t>
            </a:r>
          </a:p>
        </p:txBody>
      </p:sp>
      <p:sp>
        <p:nvSpPr>
          <p:cNvPr id="88067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88068" name="Picture 2" descr="C:\Documents and Settings\1\Рабочий стол\фотографии школьные\100KM320\100_1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412875"/>
            <a:ext cx="6269037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7" descr="C:\Users\школа 23\Desktop\фото 13\100_9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7838" y="1196975"/>
            <a:ext cx="220821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23528" y="228600"/>
            <a:ext cx="7776864" cy="1760240"/>
          </a:xfrm>
        </p:spPr>
        <p:txBody>
          <a:bodyPr wrap="square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rgbClr val="3366FF"/>
                </a:solidFill>
              </a:rPr>
              <a:t>Детская организация «РАДУГА»</a:t>
            </a:r>
            <a:br>
              <a:rPr lang="ru-RU" sz="2400" dirty="0">
                <a:solidFill>
                  <a:srgbClr val="3366FF"/>
                </a:solidFill>
              </a:rPr>
            </a:br>
            <a:r>
              <a:rPr lang="ru-RU" sz="2400" dirty="0">
                <a:solidFill>
                  <a:srgbClr val="3366FF"/>
                </a:solidFill>
              </a:rPr>
              <a:t> (1-4 классы)</a:t>
            </a:r>
            <a:br>
              <a:rPr lang="ru-RU" sz="2400" dirty="0">
                <a:solidFill>
                  <a:srgbClr val="3366FF"/>
                </a:solidFill>
              </a:rPr>
            </a:b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457200" y="765175"/>
            <a:ext cx="3543300" cy="5360988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23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2300" b="1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2300" b="1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2300" b="1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300" b="1" dirty="0"/>
              <a:t>НАШ ДЕВИЗ: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2300" b="1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/>
              <a:t>Радуга-дуга,</a:t>
            </a:r>
            <a:endParaRPr lang="ru-RU" sz="24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/>
              <a:t>всех нас собрала!</a:t>
            </a:r>
            <a:endParaRPr lang="ru-RU" sz="24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/>
              <a:t>Мы - дружные,  </a:t>
            </a:r>
            <a:endParaRPr lang="ru-RU" sz="24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/>
              <a:t>активные,</a:t>
            </a:r>
            <a:endParaRPr lang="ru-RU" sz="24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/>
              <a:t>всегда миролюбивые.</a:t>
            </a:r>
            <a:endParaRPr lang="ru-RU" sz="24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/>
              <a:t>Учимся на «5»,</a:t>
            </a:r>
            <a:endParaRPr lang="ru-RU" sz="24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/>
              <a:t>любим побеждать!</a:t>
            </a:r>
            <a:endParaRPr lang="ru-RU" sz="2300" dirty="0"/>
          </a:p>
        </p:txBody>
      </p:sp>
      <p:pic>
        <p:nvPicPr>
          <p:cNvPr id="89092" name="Picture 5" descr="E:\надо\SAM_078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95738" y="1916113"/>
            <a:ext cx="4176712" cy="3133725"/>
          </a:xfrm>
        </p:spPr>
      </p:pic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643192" cy="130876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ЭМБЛЕМА </a:t>
            </a:r>
            <a:b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детской организации «РАДУГА»</a:t>
            </a:r>
          </a:p>
        </p:txBody>
      </p:sp>
      <p:pic>
        <p:nvPicPr>
          <p:cNvPr id="9011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276475"/>
            <a:ext cx="3343275" cy="2679700"/>
          </a:xfrm>
        </p:spPr>
      </p:pic>
      <p:sp>
        <p:nvSpPr>
          <p:cNvPr id="90116" name="Содержимое 3"/>
          <p:cNvSpPr>
            <a:spLocks noGrp="1"/>
          </p:cNvSpPr>
          <p:nvPr>
            <p:ph sz="half" idx="2"/>
          </p:nvPr>
        </p:nvSpPr>
        <p:spPr>
          <a:xfrm>
            <a:off x="4500563" y="1600200"/>
            <a:ext cx="4186237" cy="4525963"/>
          </a:xfrm>
        </p:spPr>
        <p:txBody>
          <a:bodyPr/>
          <a:lstStyle/>
          <a:p>
            <a:pPr eaLnBrk="1" hangingPunct="1"/>
            <a:endParaRPr lang="ru-RU">
              <a:solidFill>
                <a:srgbClr val="7030A0"/>
              </a:solidFill>
            </a:endParaRPr>
          </a:p>
        </p:txBody>
      </p:sp>
      <p:sp>
        <p:nvSpPr>
          <p:cNvPr id="90117" name="Прямоугольник 5"/>
          <p:cNvSpPr>
            <a:spLocks noChangeArrowheads="1"/>
          </p:cNvSpPr>
          <p:nvPr/>
        </p:nvSpPr>
        <p:spPr bwMode="auto">
          <a:xfrm>
            <a:off x="3851275" y="1844675"/>
            <a:ext cx="49688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В центре улыбающихся детей с глобусом в руках символизирует отношения, основанные на товарищеской  взаимовыручке между обучающимися в детской организации  «РАДУГА», бережное отношение к планете эмблемы  группа.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Радуга, что  окружает детей,  означает основные направления деятельности </a:t>
            </a:r>
            <a:r>
              <a:rPr lang="ru-RU" sz="2000" b="1" dirty="0"/>
              <a:t>тропинок.</a:t>
            </a:r>
            <a:endParaRPr lang="ru-RU" sz="2000" dirty="0"/>
          </a:p>
        </p:txBody>
      </p:sp>
      <p:pic>
        <p:nvPicPr>
          <p:cNvPr id="90118" name="Содержимое 4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260350"/>
            <a:ext cx="10715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8064896" cy="77809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/>
              <a:t>Основные направления деятельности </a:t>
            </a:r>
            <a:br>
              <a:rPr lang="ru-RU" sz="2800" dirty="0"/>
            </a:br>
            <a:r>
              <a:rPr lang="ru-RU" sz="2800" dirty="0"/>
              <a:t>детской организации «Радуга» (1 – 4 классы)</a:t>
            </a:r>
          </a:p>
        </p:txBody>
      </p:sp>
      <p:sp>
        <p:nvSpPr>
          <p:cNvPr id="91139" name="Содержимое 1"/>
          <p:cNvSpPr>
            <a:spLocks noGrp="1"/>
          </p:cNvSpPr>
          <p:nvPr>
            <p:ph idx="1"/>
          </p:nvPr>
        </p:nvSpPr>
        <p:spPr>
          <a:xfrm>
            <a:off x="179388" y="1125538"/>
            <a:ext cx="8713787" cy="5327650"/>
          </a:xfrm>
        </p:spPr>
        <p:txBody>
          <a:bodyPr/>
          <a:lstStyle/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Тропинка №1. «Наш дом Россия» 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патриотическое направление. Воспитание чувства гордости за свою родину и за свой народ, уважения к его великим свершениям и достойным страницам прошлого.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Тропинка №2. «В здоровом теле – здоровый дух» 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спортивно - оздоровительное направление. Пропаганда здорового образа жизни, через проведение ежегодных традиционных спортивных мероприятий. 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Тропинка №3. «Семейные радости» -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семейное направление.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Учимся любить и уважать родных и близких и сохранять семейные традиции.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Тропинка №4. «Живи, Земля!» 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экологическое направление. Воспитание бережного отношения к природе: акция «чистый поселок», субботники по уборке территории школы, экологические экскурсии, викторины, конкурсы. 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Тропинка №5. «Ужасно интересно все то, что не известно» 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интеллектуальное направление. Участие в городских, областных, всероссийских  конкурсах и олимпиадах, в конференции исследовательских работ «маленькая дверь в большой мир». 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Тропинка №6. «От прекрасного к доброму» 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эстетическое направление. Умение видеть, любить и ценить прекрасное в людях и окружающем мире.</a:t>
            </a:r>
          </a:p>
          <a:p>
            <a:pPr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Тропинка №7. «Радуга добрых дел»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духовно-нравственное направление. Формирование духовных ценностей, нравственных качеств.</a:t>
            </a:r>
          </a:p>
          <a:p>
            <a:pPr eaLnBrk="1" hangingPunct="1">
              <a:buFont typeface="Wingdings 3" pitchFamily="18" charset="2"/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36904" cy="5400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rgbClr val="002060"/>
                </a:solidFill>
              </a:rPr>
              <a:t>Детско-юношеская организация «Поколение </a:t>
            </a:r>
            <a:r>
              <a:rPr lang="en-US" sz="2800" dirty="0">
                <a:solidFill>
                  <a:srgbClr val="002060"/>
                </a:solidFill>
              </a:rPr>
              <a:t>NEXT</a:t>
            </a:r>
            <a:r>
              <a:rPr lang="ru-RU" sz="2800" dirty="0">
                <a:solidFill>
                  <a:srgbClr val="002060"/>
                </a:solidFill>
              </a:rPr>
              <a:t>» - ОРГАН УЧЕНИЧЕСКОГО САМОУПРАВЛЕНИЯ (5 – 9 классы)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2996952"/>
            <a:ext cx="8172400" cy="1152128"/>
          </a:xfrm>
          <a:prstGeom prst="rect">
            <a:avLst/>
          </a:prstGeom>
        </p:spPr>
        <p:txBody>
          <a:bodyPr lIns="45720" tIns="0" rIns="45720" bIns="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90538"/>
            <a:ext cx="7772400" cy="14462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C000"/>
                </a:solidFill>
              </a:rPr>
              <a:t>Основные направления работы ДЮО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859338" y="1916113"/>
            <a:ext cx="3581400" cy="4114800"/>
          </a:xfrm>
        </p:spPr>
        <p:txBody>
          <a:bodyPr/>
          <a:lstStyle/>
          <a:p>
            <a:pPr eaLnBrk="1" hangingPunct="1"/>
            <a:r>
              <a:rPr lang="ru-RU"/>
              <a:t>Досуг и общение</a:t>
            </a:r>
          </a:p>
          <a:p>
            <a:pPr eaLnBrk="1" hangingPunct="1"/>
            <a:r>
              <a:rPr lang="ru-RU"/>
              <a:t>Забота, труд</a:t>
            </a:r>
          </a:p>
          <a:p>
            <a:pPr eaLnBrk="1" hangingPunct="1"/>
            <a:r>
              <a:rPr lang="ru-RU"/>
              <a:t>Наука и образование</a:t>
            </a:r>
          </a:p>
          <a:p>
            <a:pPr eaLnBrk="1" hangingPunct="1"/>
            <a:r>
              <a:rPr lang="ru-RU"/>
              <a:t>Спорт и здоровье</a:t>
            </a:r>
          </a:p>
          <a:p>
            <a:pPr eaLnBrk="1" hangingPunct="1"/>
            <a:r>
              <a:rPr lang="ru-RU"/>
              <a:t>Пресс-центр</a:t>
            </a:r>
          </a:p>
        </p:txBody>
      </p:sp>
      <p:sp>
        <p:nvSpPr>
          <p:cNvPr id="94212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4213" name="Picture 5" descr="C:\Users\школа 23\Desktop\2014 год ВР\ФОТО 13-14\посадка деревьев\100_9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060575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1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1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2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1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1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Охват учащихся горячим питанием:</a:t>
            </a:r>
          </a:p>
          <a:p>
            <a:r>
              <a:rPr lang="ru-RU" dirty="0"/>
              <a:t>одноразовое питание -124 учащихся (37%),</a:t>
            </a:r>
          </a:p>
          <a:p>
            <a:r>
              <a:rPr lang="ru-RU" dirty="0"/>
              <a:t>двухразовое питание - 33 учащихся (1%)</a:t>
            </a:r>
          </a:p>
          <a:p>
            <a:pPr>
              <a:buNone/>
            </a:pPr>
            <a:r>
              <a:rPr lang="ru-RU" dirty="0"/>
              <a:t>Буфетной продукцией пользуется – 123 учащихся (37%)</a:t>
            </a:r>
          </a:p>
          <a:p>
            <a:pPr>
              <a:buNone/>
            </a:pPr>
            <a:r>
              <a:rPr lang="ru-RU" dirty="0"/>
              <a:t>Общий охват питанием – 85%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dirty="0"/>
              <a:t>Организация </a:t>
            </a:r>
            <a:r>
              <a:rPr lang="ru-RU" dirty="0" smtClean="0"/>
              <a:t>питания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1"/>
          <p:cNvSpPr>
            <a:spLocks noGrp="1"/>
          </p:cNvSpPr>
          <p:nvPr>
            <p:ph idx="1"/>
          </p:nvPr>
        </p:nvSpPr>
        <p:spPr>
          <a:xfrm>
            <a:off x="457200" y="3141663"/>
            <a:ext cx="8229600" cy="3311525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ru-RU" sz="1800" b="1" i="1" u="sng" dirty="0"/>
              <a:t>Цель работы школы</a:t>
            </a:r>
            <a:r>
              <a:rPr lang="ru-RU" sz="1800" i="1" u="sng" dirty="0"/>
              <a:t>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Создание условий, обеспечивающих качественное образование, воспитание и развитие социально-адаптивной личности, руководствующейся общечеловеческими ценностями</a:t>
            </a:r>
          </a:p>
          <a:p>
            <a:pPr algn="ctr" eaLnBrk="1" hangingPunct="1">
              <a:buFont typeface="Wingdings 3" pitchFamily="18" charset="2"/>
              <a:buNone/>
            </a:pPr>
            <a:endParaRPr lang="ru-RU" sz="800" dirty="0"/>
          </a:p>
          <a:p>
            <a:pPr algn="ctr" eaLnBrk="1" hangingPunct="1">
              <a:buFont typeface="Wingdings 3" pitchFamily="18" charset="2"/>
              <a:buNone/>
            </a:pPr>
            <a:r>
              <a:rPr lang="ru-RU" sz="1800" b="1" dirty="0"/>
              <a:t>ПРИОРИТЕТНЫЕ НАПРАВЛЕНИЯ:</a:t>
            </a:r>
            <a:endParaRPr lang="ru-RU" sz="1800" dirty="0"/>
          </a:p>
          <a:p>
            <a:pPr algn="ctr" eaLnBrk="1" hangingPunct="1"/>
            <a:r>
              <a:rPr lang="ru-RU" sz="1800" dirty="0"/>
              <a:t>Повышение качества знаний.</a:t>
            </a:r>
          </a:p>
          <a:p>
            <a:pPr algn="ctr" eaLnBrk="1" hangingPunct="1"/>
            <a:r>
              <a:rPr lang="ru-RU" sz="1800" dirty="0"/>
              <a:t>Профессиональное и личностное самоопределение учащихся.</a:t>
            </a:r>
          </a:p>
          <a:p>
            <a:pPr algn="ctr" eaLnBrk="1" hangingPunct="1"/>
            <a:r>
              <a:rPr lang="ru-RU" sz="1800" dirty="0"/>
              <a:t>Патриотическое воспитание.</a:t>
            </a:r>
          </a:p>
          <a:p>
            <a:pPr algn="ctr" eaLnBrk="1" hangingPunct="1">
              <a:buFont typeface="Wingdings 3" pitchFamily="18" charset="2"/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66429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dirty="0">
                <a:solidFill>
                  <a:schemeClr val="tx1"/>
                </a:solidFill>
                <a:effectLst/>
              </a:rPr>
              <a:t>ПРОБЛЕМА  ШКОЛЫ: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Недостаточный уровень обеспечения условий для повышения качества образования, развития личности учащихся в соответствии с их образовательными потребностями и возможностями, противоречит личностному развитию, профессиональному самоопределению и формированию общей культуры учащихся в условиях </a:t>
            </a:r>
            <a:r>
              <a:rPr lang="ru-RU" sz="2000" dirty="0" err="1">
                <a:solidFill>
                  <a:schemeClr val="tx1"/>
                </a:solidFill>
                <a:effectLst/>
              </a:rPr>
              <a:t>предпрофильного</a:t>
            </a:r>
            <a:r>
              <a:rPr lang="ru-RU" sz="2000" dirty="0">
                <a:solidFill>
                  <a:schemeClr val="tx1"/>
                </a:solidFill>
                <a:effectLst/>
              </a:rPr>
              <a:t> обучения.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9230</TotalTime>
  <Words>6110</Words>
  <Application>Microsoft Office PowerPoint</Application>
  <PresentationFormat>Экран (4:3)</PresentationFormat>
  <Paragraphs>1575</Paragraphs>
  <Slides>89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Открытая</vt:lpstr>
      <vt:lpstr>ПУБЛИЧНЫЙ  ДОКЛАД   муниципального бюджетного общеобразовательного учреждения «Основная общеобразовательная  школа № 23 города  Белово»  Кемеровской области за 2015  - 2016 учебный год </vt:lpstr>
      <vt:lpstr>СОДЕРЖАНИЕ ДОКЛАДА</vt:lpstr>
      <vt:lpstr>Слайд 3</vt:lpstr>
      <vt:lpstr>ВВЕДЕНИЕ</vt:lpstr>
      <vt:lpstr>Общая характеристика школы</vt:lpstr>
      <vt:lpstr>Слайд 6</vt:lpstr>
      <vt:lpstr>Слайд 7</vt:lpstr>
      <vt:lpstr>Слайд 8</vt:lpstr>
      <vt:lpstr>ПРОБЛЕМА  ШКОЛЫ: Недостаточный уровень обеспечения условий для повышения качества образования, развития личности учащихся в соответствии с их образовательными потребностями и возможностями, противоречит личностному развитию, профессиональному самоопределению и формированию общей культуры учащихся в условиях предпрофильного обучения. </vt:lpstr>
      <vt:lpstr>Задачи:</vt:lpstr>
      <vt:lpstr>Контингент обучающихся</vt:lpstr>
      <vt:lpstr>Сравнительный анализ контингента учащихся по учебным годам </vt:lpstr>
      <vt:lpstr>Социальный портрет  МБОУ ООШ №23 города Белово </vt:lpstr>
      <vt:lpstr>Слайд 14</vt:lpstr>
      <vt:lpstr>Структура управления  ОУ</vt:lpstr>
      <vt:lpstr>Слайд 16</vt:lpstr>
      <vt:lpstr>Слайд 17</vt:lpstr>
      <vt:lpstr>Социальное партнерство</vt:lpstr>
      <vt:lpstr>Кадровое обеспечение образовательного процесса </vt:lpstr>
      <vt:lpstr>Слайд 20</vt:lpstr>
      <vt:lpstr>   Анализируя вышеперечисленные данные, следует отметить что в МБОУ ООШ №23 города Белово работает высококвалифицированный педагогический коллектив (76% педагогов имеют квалификационную категорию). Средний возраст педагогов нашего образовательного учреждения составляет  46.6 лет. Достаточно высокий уровень квалификации педагогов, отсутствие текучести кадров позволяет коллективу стабильно  работать и решать учебно-воспитательные задачи.  По итогам аттестации в 2015-2016 учебном году получили высшую квалификационную категорию Быкова С.Ш., учитель русского языка и литературы, Семенова Г.А., учитель математики.   Стабильный высококвалифицированный педагогический коллектив школы обладает большим потенциалом  для реализации воспитательно-образовательных программ и внедрения инновационных проектов с целью повышения качества образования и подготовки учащихся к успешной социализации после окончания образовательного учреждения.    </vt:lpstr>
      <vt:lpstr>Учебно – материальная база</vt:lpstr>
      <vt:lpstr>Слайд 23</vt:lpstr>
      <vt:lpstr>Слайд 24</vt:lpstr>
      <vt:lpstr>Лицензия на осуществление медицинской деятельности</vt:lpstr>
      <vt:lpstr>Слайд 26</vt:lpstr>
      <vt:lpstr>Слайд 27</vt:lpstr>
      <vt:lpstr>Создание условий для реализации качественного образования и развития личности учащихся   </vt:lpstr>
      <vt:lpstr>Динамика успеваемости по школе за последние 4 года  </vt:lpstr>
      <vt:lpstr>Успеваемость учащихся по школе  за 2015 – 2016 учебный год</vt:lpstr>
      <vt:lpstr>Отличники</vt:lpstr>
      <vt:lpstr>Результаты  государственной  итоговой  аттестации выпускников основной школы за 2015 – 2016 учебный год:  </vt:lpstr>
      <vt:lpstr>Сравнительный анализ  ГИА </vt:lpstr>
      <vt:lpstr>Анализ результатов ГИА за 2015 – 2016 учебный год</vt:lpstr>
      <vt:lpstr>Слайд 35</vt:lpstr>
      <vt:lpstr> Результаты участия в олимпиадах и конкурсах   </vt:lpstr>
      <vt:lpstr>Результаты участия в олимпиадах и  конкурсах </vt:lpstr>
      <vt:lpstr>Результаты участия в конкурсах и олимпиадах</vt:lpstr>
      <vt:lpstr>Результаты участия в конкурсах и олимпиадах</vt:lpstr>
      <vt:lpstr>Результаты участия в олимпиадах и  конкурсах </vt:lpstr>
      <vt:lpstr>Результаты участия в олимпиадах и  конкурсах </vt:lpstr>
      <vt:lpstr>Результаты участия в олимпиадах и  конкурсах </vt:lpstr>
      <vt:lpstr>Результаты участия в олимпиадах и  конкурсах </vt:lpstr>
      <vt:lpstr>Результаты участия в олимпиадах и  конкурсах </vt:lpstr>
      <vt:lpstr>Результаты участия в олимпиадах и  конкурсах </vt:lpstr>
      <vt:lpstr>Результаты участия в олимпиадах и  конкурсах </vt:lpstr>
      <vt:lpstr>Слайд 47</vt:lpstr>
      <vt:lpstr> Анализ  воспитательной работы за 2015-2016 учебный год </vt:lpstr>
      <vt:lpstr>Анализ воспитательной работы  за 2015 – 2016 учебный год</vt:lpstr>
      <vt:lpstr>Слайд 50</vt:lpstr>
      <vt:lpstr>Слайд 51</vt:lpstr>
      <vt:lpstr>Слайд 52</vt:lpstr>
      <vt:lpstr>Слайд 53</vt:lpstr>
      <vt:lpstr>Флаг ДЮО  </vt:lpstr>
      <vt:lpstr>Результаты участия  учащихся школы  в муниципальных конкурсах</vt:lpstr>
      <vt:lpstr>Слайд 56</vt:lpstr>
      <vt:lpstr>Ключевые ценности программ, мероприятия:</vt:lpstr>
      <vt:lpstr>Слайд 58</vt:lpstr>
      <vt:lpstr>Традиционные мероприятия  по патриотическому воспитанию школьников</vt:lpstr>
      <vt:lpstr>Программа патриотического воспитания  реализуется через работу отрядов: </vt:lpstr>
      <vt:lpstr>Месячник по патриотическому воспитанию</vt:lpstr>
      <vt:lpstr>Реализация программ: «Тимуровец», «Добрововлец»</vt:lpstr>
      <vt:lpstr>День Победы</vt:lpstr>
      <vt:lpstr>День памяти и скорби, 22 июня</vt:lpstr>
      <vt:lpstr>отряд ЮИД</vt:lpstr>
      <vt:lpstr>Совместная работа с инспектором ГИБДД, Кабадеевым Д.А</vt:lpstr>
      <vt:lpstr>Классные  и библиотечные часы</vt:lpstr>
      <vt:lpstr>Патриотическое мероприятие «Зарница»</vt:lpstr>
      <vt:lpstr>Сборка автомата</vt:lpstr>
      <vt:lpstr>Мероприятия посвященные  70-летию Победы</vt:lpstr>
      <vt:lpstr>День пожилого человека</vt:lpstr>
      <vt:lpstr>Благоустройство нашего поселка</vt:lpstr>
      <vt:lpstr>Традиционные  школьные мероприятия</vt:lpstr>
      <vt:lpstr>«День знаний», </vt:lpstr>
      <vt:lpstr>Фестиваль патриотической песни</vt:lpstr>
      <vt:lpstr>Масленица </vt:lpstr>
      <vt:lpstr>Тематические концерты  и выставки </vt:lpstr>
      <vt:lpstr>Тематические концерты  </vt:lpstr>
      <vt:lpstr>Новогодние представления</vt:lpstr>
      <vt:lpstr>Последний звонок</vt:lpstr>
      <vt:lpstr>Слайд 81</vt:lpstr>
      <vt:lpstr>Видео -  уроки  «Это должен знать каждый»</vt:lpstr>
      <vt:lpstr>Спортивное мероприятие   «Мы против наркотиков»</vt:lpstr>
      <vt:lpstr>Детская организация «РАДУГА»  (1-4 классы) </vt:lpstr>
      <vt:lpstr>ЭМБЛЕМА  детской организации «РАДУГА»</vt:lpstr>
      <vt:lpstr>Основные направления деятельности  детской организации «Радуга» (1 – 4 классы)</vt:lpstr>
      <vt:lpstr>Детско-юношеская организация «Поколение NEXT» - ОРГАН УЧЕНИЧЕСКОГО САМОУПРАВЛЕНИЯ (5 – 9 классы)</vt:lpstr>
      <vt:lpstr>Основные направления работы ДЮО</vt:lpstr>
      <vt:lpstr>Организация питания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 Ивановна</dc:creator>
  <cp:lastModifiedBy>Валова</cp:lastModifiedBy>
  <cp:revision>770</cp:revision>
  <dcterms:created xsi:type="dcterms:W3CDTF">2010-09-09T04:13:03Z</dcterms:created>
  <dcterms:modified xsi:type="dcterms:W3CDTF">2016-08-02T08:18:10Z</dcterms:modified>
</cp:coreProperties>
</file>